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7" r:id="rId2"/>
    <p:sldId id="258" r:id="rId3"/>
    <p:sldId id="259" r:id="rId4"/>
    <p:sldId id="260" r:id="rId5"/>
    <p:sldId id="261" r:id="rId6"/>
    <p:sldId id="364" r:id="rId7"/>
    <p:sldId id="262" r:id="rId8"/>
    <p:sldId id="263" r:id="rId9"/>
    <p:sldId id="264" r:id="rId10"/>
    <p:sldId id="265" r:id="rId11"/>
    <p:sldId id="266" r:id="rId12"/>
    <p:sldId id="267" r:id="rId13"/>
    <p:sldId id="436" r:id="rId14"/>
    <p:sldId id="438" r:id="rId15"/>
    <p:sldId id="271" r:id="rId16"/>
    <p:sldId id="441" r:id="rId17"/>
    <p:sldId id="428" r:id="rId18"/>
    <p:sldId id="272" r:id="rId19"/>
    <p:sldId id="421" r:id="rId20"/>
    <p:sldId id="424" r:id="rId21"/>
    <p:sldId id="391" r:id="rId22"/>
    <p:sldId id="420" r:id="rId23"/>
    <p:sldId id="422" r:id="rId24"/>
    <p:sldId id="273" r:id="rId25"/>
    <p:sldId id="274" r:id="rId26"/>
    <p:sldId id="275" r:id="rId27"/>
    <p:sldId id="280" r:id="rId28"/>
    <p:sldId id="281" r:id="rId29"/>
    <p:sldId id="289" r:id="rId30"/>
    <p:sldId id="282" r:id="rId31"/>
    <p:sldId id="283" r:id="rId32"/>
    <p:sldId id="286" r:id="rId33"/>
    <p:sldId id="396" r:id="rId34"/>
    <p:sldId id="397" r:id="rId35"/>
    <p:sldId id="398" r:id="rId36"/>
    <p:sldId id="294" r:id="rId37"/>
    <p:sldId id="295" r:id="rId38"/>
    <p:sldId id="296" r:id="rId39"/>
    <p:sldId id="405" r:id="rId40"/>
    <p:sldId id="407" r:id="rId41"/>
    <p:sldId id="409" r:id="rId42"/>
    <p:sldId id="299" r:id="rId43"/>
    <p:sldId id="411" r:id="rId44"/>
    <p:sldId id="399" r:id="rId45"/>
    <p:sldId id="301" r:id="rId46"/>
    <p:sldId id="302" r:id="rId47"/>
    <p:sldId id="303" r:id="rId48"/>
    <p:sldId id="304" r:id="rId49"/>
    <p:sldId id="368" r:id="rId50"/>
    <p:sldId id="305" r:id="rId51"/>
    <p:sldId id="306" r:id="rId52"/>
    <p:sldId id="307" r:id="rId53"/>
    <p:sldId id="308" r:id="rId54"/>
    <p:sldId id="309" r:id="rId55"/>
    <p:sldId id="310" r:id="rId56"/>
    <p:sldId id="311" r:id="rId57"/>
    <p:sldId id="312" r:id="rId58"/>
    <p:sldId id="313" r:id="rId59"/>
    <p:sldId id="314" r:id="rId60"/>
    <p:sldId id="394" r:id="rId61"/>
    <p:sldId id="395" r:id="rId62"/>
    <p:sldId id="316" r:id="rId63"/>
    <p:sldId id="317" r:id="rId64"/>
    <p:sldId id="318" r:id="rId65"/>
    <p:sldId id="319" r:id="rId66"/>
    <p:sldId id="320" r:id="rId67"/>
    <p:sldId id="321" r:id="rId68"/>
    <p:sldId id="322" r:id="rId69"/>
    <p:sldId id="323" r:id="rId70"/>
    <p:sldId id="324" r:id="rId71"/>
    <p:sldId id="325" r:id="rId72"/>
    <p:sldId id="326" r:id="rId73"/>
    <p:sldId id="329" r:id="rId74"/>
    <p:sldId id="372" r:id="rId75"/>
    <p:sldId id="374" r:id="rId76"/>
    <p:sldId id="331" r:id="rId77"/>
    <p:sldId id="376" r:id="rId78"/>
    <p:sldId id="382" r:id="rId79"/>
    <p:sldId id="415" r:id="rId80"/>
    <p:sldId id="335" r:id="rId81"/>
    <p:sldId id="336" r:id="rId82"/>
    <p:sldId id="337" r:id="rId83"/>
    <p:sldId id="338" r:id="rId84"/>
    <p:sldId id="339" r:id="rId85"/>
    <p:sldId id="380" r:id="rId86"/>
    <p:sldId id="417" r:id="rId87"/>
    <p:sldId id="384" r:id="rId88"/>
    <p:sldId id="350" r:id="rId89"/>
    <p:sldId id="351" r:id="rId90"/>
    <p:sldId id="352" r:id="rId91"/>
    <p:sldId id="357" r:id="rId92"/>
    <p:sldId id="256" r:id="rId93"/>
    <p:sldId id="430" r:id="rId94"/>
    <p:sldId id="440" r:id="rId95"/>
    <p:sldId id="359" r:id="rId96"/>
    <p:sldId id="361" r:id="rId97"/>
    <p:sldId id="370" r:id="rId98"/>
    <p:sldId id="426" r:id="rId99"/>
    <p:sldId id="36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8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CC-4203-86CB-1FE9F5E9E8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CC-4203-86CB-1FE9F5E9E8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CC-4203-86CB-1FE9F5E9E842}"/>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14CC-4203-86CB-1FE9F5E9E84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14CC-4203-86CB-1FE9F5E9E842}"/>
                </c:ext>
              </c:extLst>
            </c:dLbl>
            <c:dLbl>
              <c:idx val="2"/>
              <c:layout>
                <c:manualLayout>
                  <c:x val="8.7843870059720747E-2"/>
                  <c:y val="0.26192817013985126"/>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CC-4203-86CB-1FE9F5E9E8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Sheet1!$A$6:$A$8</c:f>
              <c:strCache>
                <c:ptCount val="3"/>
                <c:pt idx="0">
                  <c:v>IoS</c:v>
                </c:pt>
                <c:pt idx="1">
                  <c:v>Capitation</c:v>
                </c:pt>
                <c:pt idx="2">
                  <c:v>Allowances</c:v>
                </c:pt>
              </c:strCache>
            </c:strRef>
          </c:cat>
          <c:val>
            <c:numRef>
              <c:f>Sheet1!$B$6:$B$8</c:f>
              <c:numCache>
                <c:formatCode>0%</c:formatCode>
                <c:ptCount val="3"/>
                <c:pt idx="0">
                  <c:v>0.6</c:v>
                </c:pt>
                <c:pt idx="1">
                  <c:v>0.2</c:v>
                </c:pt>
                <c:pt idx="2">
                  <c:v>0.2</c:v>
                </c:pt>
              </c:numCache>
            </c:numRef>
          </c:val>
          <c:extLst>
            <c:ext xmlns:c16="http://schemas.microsoft.com/office/drawing/2014/chart" uri="{C3380CC4-5D6E-409C-BE32-E72D297353CC}">
              <c16:uniqueId val="{00000006-14CC-4203-86CB-1FE9F5E9E8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A2A0D-3567-48C8-8E29-80B9A5388BB3}" type="doc">
      <dgm:prSet loTypeId="urn:microsoft.com/office/officeart/2005/8/layout/pyramid1" loCatId="pyramid" qsTypeId="urn:microsoft.com/office/officeart/2005/8/quickstyle/simple1" qsCatId="simple" csTypeId="urn:microsoft.com/office/officeart/2005/8/colors/accent1_2" csCatId="accent1"/>
      <dgm:spPr/>
    </dgm:pt>
    <dgm:pt modelId="{885E21D9-F4ED-48FC-9984-B525237E73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SAI</a:t>
          </a:r>
        </a:p>
      </dgm:t>
    </dgm:pt>
    <dgm:pt modelId="{10B9DA1E-972E-49E0-8894-BF1BA72D246E}" type="parTrans" cxnId="{294DDD46-679B-4BA5-9473-17ADB7FD4B9C}">
      <dgm:prSet/>
      <dgm:spPr/>
      <dgm:t>
        <a:bodyPr/>
        <a:lstStyle/>
        <a:p>
          <a:endParaRPr lang="en-GB"/>
        </a:p>
      </dgm:t>
    </dgm:pt>
    <dgm:pt modelId="{0787E513-190A-4574-BAF4-7840C4B44BBE}" type="sibTrans" cxnId="{294DDD46-679B-4BA5-9473-17ADB7FD4B9C}">
      <dgm:prSet/>
      <dgm:spPr/>
      <dgm:t>
        <a:bodyPr/>
        <a:lstStyle/>
        <a:p>
          <a:endParaRPr lang="en-GB"/>
        </a:p>
      </dgm:t>
    </dgm:pt>
    <dgm:pt modelId="{597067EE-6E95-4484-8CBC-F416FB06E6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Adverse Incidents</a:t>
          </a:r>
        </a:p>
      </dgm:t>
    </dgm:pt>
    <dgm:pt modelId="{6F4F1882-7FD2-4857-8F02-5AB22B896526}" type="parTrans" cxnId="{E490BB66-5144-4661-A488-B496A70807DC}">
      <dgm:prSet/>
      <dgm:spPr/>
      <dgm:t>
        <a:bodyPr/>
        <a:lstStyle/>
        <a:p>
          <a:endParaRPr lang="en-GB"/>
        </a:p>
      </dgm:t>
    </dgm:pt>
    <dgm:pt modelId="{E9228DBD-EEB6-4080-886C-DFC402CACEC5}" type="sibTrans" cxnId="{E490BB66-5144-4661-A488-B496A70807DC}">
      <dgm:prSet/>
      <dgm:spPr/>
      <dgm:t>
        <a:bodyPr/>
        <a:lstStyle/>
        <a:p>
          <a:endParaRPr lang="en-GB"/>
        </a:p>
      </dgm:t>
    </dgm:pt>
    <dgm:pt modelId="{2B8024DC-4188-471E-9E9F-6B328EA6B7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Significant Events</a:t>
          </a:r>
        </a:p>
      </dgm:t>
    </dgm:pt>
    <dgm:pt modelId="{5EC3CF55-99E8-43CF-B8D5-DA28C6FF78CC}" type="parTrans" cxnId="{2C561C47-B8D1-4A10-8234-613267B0CA9B}">
      <dgm:prSet/>
      <dgm:spPr/>
      <dgm:t>
        <a:bodyPr/>
        <a:lstStyle/>
        <a:p>
          <a:endParaRPr lang="en-GB"/>
        </a:p>
      </dgm:t>
    </dgm:pt>
    <dgm:pt modelId="{937BEDD2-EE85-47DA-9D45-F960CF43859C}" type="sibTrans" cxnId="{2C561C47-B8D1-4A10-8234-613267B0CA9B}">
      <dgm:prSet/>
      <dgm:spPr/>
      <dgm:t>
        <a:bodyPr/>
        <a:lstStyle/>
        <a:p>
          <a:endParaRPr lang="en-GB"/>
        </a:p>
      </dgm:t>
    </dgm:pt>
    <dgm:pt modelId="{C450CC8B-8123-4513-AC47-766243A201CE}" type="pres">
      <dgm:prSet presAssocID="{27EA2A0D-3567-48C8-8E29-80B9A5388BB3}" presName="Name0" presStyleCnt="0">
        <dgm:presLayoutVars>
          <dgm:dir/>
          <dgm:animLvl val="lvl"/>
          <dgm:resizeHandles val="exact"/>
        </dgm:presLayoutVars>
      </dgm:prSet>
      <dgm:spPr/>
    </dgm:pt>
    <dgm:pt modelId="{70F1CFA1-BC78-4CFE-BE0C-5F519B91B521}" type="pres">
      <dgm:prSet presAssocID="{885E21D9-F4ED-48FC-9984-B525237E737D}" presName="Name8" presStyleCnt="0"/>
      <dgm:spPr/>
    </dgm:pt>
    <dgm:pt modelId="{84CB3E87-45F7-4E39-9BB2-D4391BFCF1BC}" type="pres">
      <dgm:prSet presAssocID="{885E21D9-F4ED-48FC-9984-B525237E737D}" presName="level" presStyleLbl="node1" presStyleIdx="0" presStyleCnt="3">
        <dgm:presLayoutVars>
          <dgm:chMax val="1"/>
          <dgm:bulletEnabled val="1"/>
        </dgm:presLayoutVars>
      </dgm:prSet>
      <dgm:spPr/>
    </dgm:pt>
    <dgm:pt modelId="{08AA3BCC-152D-45B6-87FC-23A522178516}" type="pres">
      <dgm:prSet presAssocID="{885E21D9-F4ED-48FC-9984-B525237E737D}" presName="levelTx" presStyleLbl="revTx" presStyleIdx="0" presStyleCnt="0">
        <dgm:presLayoutVars>
          <dgm:chMax val="1"/>
          <dgm:bulletEnabled val="1"/>
        </dgm:presLayoutVars>
      </dgm:prSet>
      <dgm:spPr/>
    </dgm:pt>
    <dgm:pt modelId="{5F4D9A06-DF61-400E-9D33-F2F608AEC914}" type="pres">
      <dgm:prSet presAssocID="{597067EE-6E95-4484-8CBC-F416FB06E605}" presName="Name8" presStyleCnt="0"/>
      <dgm:spPr/>
    </dgm:pt>
    <dgm:pt modelId="{ED670EA3-E5DA-46E4-993C-28678AB18DDA}" type="pres">
      <dgm:prSet presAssocID="{597067EE-6E95-4484-8CBC-F416FB06E605}" presName="level" presStyleLbl="node1" presStyleIdx="1" presStyleCnt="3">
        <dgm:presLayoutVars>
          <dgm:chMax val="1"/>
          <dgm:bulletEnabled val="1"/>
        </dgm:presLayoutVars>
      </dgm:prSet>
      <dgm:spPr/>
    </dgm:pt>
    <dgm:pt modelId="{F95E86A1-DBA1-4006-A9ED-8DEB6A10E62A}" type="pres">
      <dgm:prSet presAssocID="{597067EE-6E95-4484-8CBC-F416FB06E605}" presName="levelTx" presStyleLbl="revTx" presStyleIdx="0" presStyleCnt="0">
        <dgm:presLayoutVars>
          <dgm:chMax val="1"/>
          <dgm:bulletEnabled val="1"/>
        </dgm:presLayoutVars>
      </dgm:prSet>
      <dgm:spPr/>
    </dgm:pt>
    <dgm:pt modelId="{5037C10D-7ABB-4BDD-A468-940AE9B75104}" type="pres">
      <dgm:prSet presAssocID="{2B8024DC-4188-471E-9E9F-6B328EA6B740}" presName="Name8" presStyleCnt="0"/>
      <dgm:spPr/>
    </dgm:pt>
    <dgm:pt modelId="{23DBB04B-DC5E-460D-B75B-9A154D1D43D7}" type="pres">
      <dgm:prSet presAssocID="{2B8024DC-4188-471E-9E9F-6B328EA6B740}" presName="level" presStyleLbl="node1" presStyleIdx="2" presStyleCnt="3">
        <dgm:presLayoutVars>
          <dgm:chMax val="1"/>
          <dgm:bulletEnabled val="1"/>
        </dgm:presLayoutVars>
      </dgm:prSet>
      <dgm:spPr/>
    </dgm:pt>
    <dgm:pt modelId="{3E3E679B-5904-4970-B5E4-D3739B6B88B4}" type="pres">
      <dgm:prSet presAssocID="{2B8024DC-4188-471E-9E9F-6B328EA6B740}" presName="levelTx" presStyleLbl="revTx" presStyleIdx="0" presStyleCnt="0">
        <dgm:presLayoutVars>
          <dgm:chMax val="1"/>
          <dgm:bulletEnabled val="1"/>
        </dgm:presLayoutVars>
      </dgm:prSet>
      <dgm:spPr/>
    </dgm:pt>
  </dgm:ptLst>
  <dgm:cxnLst>
    <dgm:cxn modelId="{9A485A0C-5FFD-44BF-9012-49F579997111}" type="presOf" srcId="{2B8024DC-4188-471E-9E9F-6B328EA6B740}" destId="{23DBB04B-DC5E-460D-B75B-9A154D1D43D7}" srcOrd="0" destOrd="0" presId="urn:microsoft.com/office/officeart/2005/8/layout/pyramid1"/>
    <dgm:cxn modelId="{C7650E66-6DCF-4D1F-B0B5-9C291C3E65D4}" type="presOf" srcId="{2B8024DC-4188-471E-9E9F-6B328EA6B740}" destId="{3E3E679B-5904-4970-B5E4-D3739B6B88B4}" srcOrd="1" destOrd="0" presId="urn:microsoft.com/office/officeart/2005/8/layout/pyramid1"/>
    <dgm:cxn modelId="{E490BB66-5144-4661-A488-B496A70807DC}" srcId="{27EA2A0D-3567-48C8-8E29-80B9A5388BB3}" destId="{597067EE-6E95-4484-8CBC-F416FB06E605}" srcOrd="1" destOrd="0" parTransId="{6F4F1882-7FD2-4857-8F02-5AB22B896526}" sibTransId="{E9228DBD-EEB6-4080-886C-DFC402CACEC5}"/>
    <dgm:cxn modelId="{294DDD46-679B-4BA5-9473-17ADB7FD4B9C}" srcId="{27EA2A0D-3567-48C8-8E29-80B9A5388BB3}" destId="{885E21D9-F4ED-48FC-9984-B525237E737D}" srcOrd="0" destOrd="0" parTransId="{10B9DA1E-972E-49E0-8894-BF1BA72D246E}" sibTransId="{0787E513-190A-4574-BAF4-7840C4B44BBE}"/>
    <dgm:cxn modelId="{2C561C47-B8D1-4A10-8234-613267B0CA9B}" srcId="{27EA2A0D-3567-48C8-8E29-80B9A5388BB3}" destId="{2B8024DC-4188-471E-9E9F-6B328EA6B740}" srcOrd="2" destOrd="0" parTransId="{5EC3CF55-99E8-43CF-B8D5-DA28C6FF78CC}" sibTransId="{937BEDD2-EE85-47DA-9D45-F960CF43859C}"/>
    <dgm:cxn modelId="{CF8B4D75-E6A0-44CF-93A9-7EF43FBD8ADB}" type="presOf" srcId="{885E21D9-F4ED-48FC-9984-B525237E737D}" destId="{84CB3E87-45F7-4E39-9BB2-D4391BFCF1BC}" srcOrd="0" destOrd="0" presId="urn:microsoft.com/office/officeart/2005/8/layout/pyramid1"/>
    <dgm:cxn modelId="{C3591E93-14E8-4737-AEB6-58DF0311D93D}" type="presOf" srcId="{597067EE-6E95-4484-8CBC-F416FB06E605}" destId="{F95E86A1-DBA1-4006-A9ED-8DEB6A10E62A}" srcOrd="1" destOrd="0" presId="urn:microsoft.com/office/officeart/2005/8/layout/pyramid1"/>
    <dgm:cxn modelId="{76DBE6BD-1132-428F-BF50-9AD873654DBD}" type="presOf" srcId="{27EA2A0D-3567-48C8-8E29-80B9A5388BB3}" destId="{C450CC8B-8123-4513-AC47-766243A201CE}" srcOrd="0" destOrd="0" presId="urn:microsoft.com/office/officeart/2005/8/layout/pyramid1"/>
    <dgm:cxn modelId="{7A0E73C0-612B-4977-8FCE-F4A0DCDA3D19}" type="presOf" srcId="{597067EE-6E95-4484-8CBC-F416FB06E605}" destId="{ED670EA3-E5DA-46E4-993C-28678AB18DDA}" srcOrd="0" destOrd="0" presId="urn:microsoft.com/office/officeart/2005/8/layout/pyramid1"/>
    <dgm:cxn modelId="{962301DB-5B60-4BAD-AD9A-2FA449A357BA}" type="presOf" srcId="{885E21D9-F4ED-48FC-9984-B525237E737D}" destId="{08AA3BCC-152D-45B6-87FC-23A522178516}" srcOrd="1" destOrd="0" presId="urn:microsoft.com/office/officeart/2005/8/layout/pyramid1"/>
    <dgm:cxn modelId="{C6AF23B6-B15C-4D50-930E-9D8847DA024A}" type="presParOf" srcId="{C450CC8B-8123-4513-AC47-766243A201CE}" destId="{70F1CFA1-BC78-4CFE-BE0C-5F519B91B521}" srcOrd="0" destOrd="0" presId="urn:microsoft.com/office/officeart/2005/8/layout/pyramid1"/>
    <dgm:cxn modelId="{785D1BFD-1C93-45B5-8EED-FA6224D6A025}" type="presParOf" srcId="{70F1CFA1-BC78-4CFE-BE0C-5F519B91B521}" destId="{84CB3E87-45F7-4E39-9BB2-D4391BFCF1BC}" srcOrd="0" destOrd="0" presId="urn:microsoft.com/office/officeart/2005/8/layout/pyramid1"/>
    <dgm:cxn modelId="{DFBB3353-B9B7-4116-85DC-B7C34B12C861}" type="presParOf" srcId="{70F1CFA1-BC78-4CFE-BE0C-5F519B91B521}" destId="{08AA3BCC-152D-45B6-87FC-23A522178516}" srcOrd="1" destOrd="0" presId="urn:microsoft.com/office/officeart/2005/8/layout/pyramid1"/>
    <dgm:cxn modelId="{52F01E59-5837-42DD-9104-5807533B1674}" type="presParOf" srcId="{C450CC8B-8123-4513-AC47-766243A201CE}" destId="{5F4D9A06-DF61-400E-9D33-F2F608AEC914}" srcOrd="1" destOrd="0" presId="urn:microsoft.com/office/officeart/2005/8/layout/pyramid1"/>
    <dgm:cxn modelId="{FA10D8EF-3368-48A3-A834-6188BDA3757E}" type="presParOf" srcId="{5F4D9A06-DF61-400E-9D33-F2F608AEC914}" destId="{ED670EA3-E5DA-46E4-993C-28678AB18DDA}" srcOrd="0" destOrd="0" presId="urn:microsoft.com/office/officeart/2005/8/layout/pyramid1"/>
    <dgm:cxn modelId="{6D8855DD-7475-41BB-A660-D6122DD8163C}" type="presParOf" srcId="{5F4D9A06-DF61-400E-9D33-F2F608AEC914}" destId="{F95E86A1-DBA1-4006-A9ED-8DEB6A10E62A}" srcOrd="1" destOrd="0" presId="urn:microsoft.com/office/officeart/2005/8/layout/pyramid1"/>
    <dgm:cxn modelId="{BAD7858D-BE2A-46D3-BA83-E8BA59E0BCA2}" type="presParOf" srcId="{C450CC8B-8123-4513-AC47-766243A201CE}" destId="{5037C10D-7ABB-4BDD-A468-940AE9B75104}" srcOrd="2" destOrd="0" presId="urn:microsoft.com/office/officeart/2005/8/layout/pyramid1"/>
    <dgm:cxn modelId="{15397007-CE79-4CFE-99CA-5C7BA82E2299}" type="presParOf" srcId="{5037C10D-7ABB-4BDD-A468-940AE9B75104}" destId="{23DBB04B-DC5E-460D-B75B-9A154D1D43D7}" srcOrd="0" destOrd="0" presId="urn:microsoft.com/office/officeart/2005/8/layout/pyramid1"/>
    <dgm:cxn modelId="{40A1691A-F23E-48A4-AB78-D4612EBF2DA1}" type="presParOf" srcId="{5037C10D-7ABB-4BDD-A468-940AE9B75104}" destId="{3E3E679B-5904-4970-B5E4-D3739B6B88B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B3E87-45F7-4E39-9BB2-D4391BFCF1BC}">
      <dsp:nvSpPr>
        <dsp:cNvPr id="0" name=""/>
        <dsp:cNvSpPr/>
      </dsp:nvSpPr>
      <dsp:spPr>
        <a:xfrm>
          <a:off x="2844799" y="0"/>
          <a:ext cx="28448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a:ln>
                <a:noFill/>
              </a:ln>
              <a:solidFill>
                <a:schemeClr val="tx1"/>
              </a:solidFill>
              <a:effectLst/>
              <a:latin typeface="Arial" pitchFamily="34" charset="0"/>
              <a:ea typeface="Times New Roman" pitchFamily="18" charset="0"/>
              <a:cs typeface="Arial" pitchFamily="34" charset="0"/>
            </a:rPr>
            <a:t>SAI</a:t>
          </a:r>
        </a:p>
      </dsp:txBody>
      <dsp:txXfrm>
        <a:off x="2844799" y="0"/>
        <a:ext cx="2844800" cy="431800"/>
      </dsp:txXfrm>
    </dsp:sp>
    <dsp:sp modelId="{ED670EA3-E5DA-46E4-993C-28678AB18DDA}">
      <dsp:nvSpPr>
        <dsp:cNvPr id="0" name=""/>
        <dsp:cNvSpPr/>
      </dsp:nvSpPr>
      <dsp:spPr>
        <a:xfrm>
          <a:off x="1422399" y="431800"/>
          <a:ext cx="56896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Adverse Incidents</a:t>
          </a:r>
        </a:p>
      </dsp:txBody>
      <dsp:txXfrm>
        <a:off x="2418079" y="431800"/>
        <a:ext cx="3698240" cy="431800"/>
      </dsp:txXfrm>
    </dsp:sp>
    <dsp:sp modelId="{23DBB04B-DC5E-460D-B75B-9A154D1D43D7}">
      <dsp:nvSpPr>
        <dsp:cNvPr id="0" name=""/>
        <dsp:cNvSpPr/>
      </dsp:nvSpPr>
      <dsp:spPr>
        <a:xfrm>
          <a:off x="0" y="863600"/>
          <a:ext cx="85344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a:ln>
                <a:noFill/>
              </a:ln>
              <a:solidFill>
                <a:schemeClr val="tx1"/>
              </a:solidFill>
              <a:effectLst/>
              <a:latin typeface="Arial" pitchFamily="34" charset="0"/>
              <a:ea typeface="Times New Roman" pitchFamily="18" charset="0"/>
              <a:cs typeface="Arial" pitchFamily="34" charset="0"/>
            </a:rPr>
            <a:t>Significant Events</a:t>
          </a:r>
        </a:p>
      </dsp:txBody>
      <dsp:txXfrm>
        <a:off x="1493519" y="863600"/>
        <a:ext cx="5547360" cy="431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3334F-2F8A-46A1-AE69-A81E49F306FE}" type="datetimeFigureOut">
              <a:rPr lang="en-GB" smtClean="0"/>
              <a:t>10/03/2026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324EC-A3D3-4B43-9160-BA58E7EBB13F}" type="slidenum">
              <a:rPr lang="en-GB" smtClean="0"/>
              <a:t>‹#›</a:t>
            </a:fld>
            <a:endParaRPr lang="en-GB"/>
          </a:p>
        </p:txBody>
      </p:sp>
    </p:spTree>
    <p:extLst>
      <p:ext uri="{BB962C8B-B14F-4D97-AF65-F5344CB8AC3E}">
        <p14:creationId xmlns:p14="http://schemas.microsoft.com/office/powerpoint/2010/main" val="7659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382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38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1B097E-5A23-4B31-A8DE-7E8344DA79A3}" type="slidenum">
              <a:rPr lang="en-GB" altLang="en-US" smtClean="0">
                <a:latin typeface="Times New Roman" pitchFamily="18" charset="0"/>
              </a:rPr>
              <a:pPr eaLnBrk="1" hangingPunct="1">
                <a:spcBef>
                  <a:spcPct val="0"/>
                </a:spcBef>
              </a:pPr>
              <a:t>1</a:t>
            </a:fld>
            <a:endParaRPr lang="en-GB"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74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74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2FDFFA-79C7-4C1B-84F2-3B9FF611F254}" type="slidenum">
              <a:rPr lang="en-GB" altLang="en-US" smtClean="0">
                <a:latin typeface="Times New Roman" pitchFamily="18" charset="0"/>
              </a:rPr>
              <a:pPr eaLnBrk="1" hangingPunct="1">
                <a:spcBef>
                  <a:spcPct val="0"/>
                </a:spcBef>
              </a:pPr>
              <a:t>17</a:t>
            </a:fld>
            <a:endParaRPr lang="en-GB" altLang="en-US">
              <a:latin typeface="Times New Roman" pitchFamily="18" charset="0"/>
            </a:endParaRPr>
          </a:p>
        </p:txBody>
      </p:sp>
    </p:spTree>
    <p:extLst>
      <p:ext uri="{BB962C8B-B14F-4D97-AF65-F5344CB8AC3E}">
        <p14:creationId xmlns:p14="http://schemas.microsoft.com/office/powerpoint/2010/main" val="240589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xfrm>
            <a:off x="914613" y="4342743"/>
            <a:ext cx="5345371" cy="3803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GB" altLang="en-US">
              <a:latin typeface="Arial" pitchFamily="34" charset="0"/>
            </a:endParaRPr>
          </a:p>
          <a:p>
            <a:pPr marL="0" indent="0"/>
            <a:r>
              <a:rPr lang="en-GB" altLang="en-US">
                <a:latin typeface="Arial" pitchFamily="34" charset="0"/>
              </a:rPr>
              <a:t>.</a:t>
            </a:r>
          </a:p>
          <a:p>
            <a:pPr marL="0" indent="0"/>
            <a:r>
              <a:rPr lang="en-GB" altLang="en-US">
                <a:latin typeface="Arial" pitchFamily="34" charset="0"/>
              </a:rPr>
              <a:t>HS48 form</a:t>
            </a:r>
            <a:br>
              <a:rPr lang="en-GB" altLang="en-US">
                <a:latin typeface="Arial" pitchFamily="34" charset="0"/>
              </a:rPr>
            </a:br>
            <a:r>
              <a:rPr lang="en-GB" altLang="en-US">
                <a:latin typeface="Arial" pitchFamily="34" charset="0"/>
              </a:rPr>
              <a:t>Completion and acceptance of the form </a:t>
            </a:r>
            <a:br>
              <a:rPr lang="en-GB" altLang="en-US">
                <a:latin typeface="Arial" pitchFamily="34" charset="0"/>
              </a:rPr>
            </a:br>
            <a:r>
              <a:rPr lang="en-GB" altLang="en-US">
                <a:latin typeface="Arial" pitchFamily="34" charset="0"/>
              </a:rPr>
              <a:t>gives you entry onto the Board’s dental</a:t>
            </a:r>
            <a:br>
              <a:rPr lang="en-GB" altLang="en-US">
                <a:latin typeface="Arial" pitchFamily="34" charset="0"/>
              </a:rPr>
            </a:br>
            <a:r>
              <a:rPr lang="en-GB" altLang="en-US">
                <a:latin typeface="Arial" pitchFamily="34" charset="0"/>
              </a:rPr>
              <a:t>list to provide General Dental Services.</a:t>
            </a:r>
          </a:p>
          <a:p>
            <a:pPr marL="0" indent="0"/>
            <a:r>
              <a:rPr lang="en-GB" altLang="en-US">
                <a:latin typeface="Arial" pitchFamily="34" charset="0"/>
              </a:rPr>
              <a:t>Submission is followed by you being </a:t>
            </a:r>
            <a:br>
              <a:rPr lang="en-GB" altLang="en-US">
                <a:latin typeface="Arial" pitchFamily="34" charset="0"/>
              </a:rPr>
            </a:br>
            <a:r>
              <a:rPr lang="en-GB" altLang="en-US">
                <a:latin typeface="Arial" pitchFamily="34" charset="0"/>
              </a:rPr>
              <a:t>supplied with your DS number to </a:t>
            </a:r>
            <a:br>
              <a:rPr lang="en-GB" altLang="en-US">
                <a:latin typeface="Arial" pitchFamily="34" charset="0"/>
              </a:rPr>
            </a:br>
            <a:r>
              <a:rPr lang="en-GB" altLang="en-US">
                <a:latin typeface="Arial" pitchFamily="34" charset="0"/>
              </a:rPr>
              <a:t>identify you and pay you</a:t>
            </a:r>
          </a:p>
          <a:p>
            <a:pPr marL="0" indent="0"/>
            <a:endParaRPr lang="en-GB" altLang="en-US">
              <a:latin typeface="Arial" pitchFamily="34" charset="0"/>
            </a:endParaRPr>
          </a:p>
          <a:p>
            <a:pPr marL="0" indent="0"/>
            <a:r>
              <a:rPr lang="en-GB" altLang="en-US">
                <a:latin typeface="Arial" pitchFamily="34" charset="0"/>
              </a:rPr>
              <a:t>Please be advised this incident happened to a VT practice last year with </a:t>
            </a:r>
          </a:p>
          <a:p>
            <a:pPr marL="0" indent="0"/>
            <a:r>
              <a:rPr lang="en-GB" altLang="en-US">
                <a:latin typeface="Arial" pitchFamily="34" charset="0"/>
              </a:rPr>
              <a:t>significant impact on the income of the  practice and caused the principal </a:t>
            </a:r>
          </a:p>
          <a:p>
            <a:pPr marL="0" indent="0"/>
            <a:r>
              <a:rPr lang="en-GB" altLang="en-US">
                <a:latin typeface="Arial" pitchFamily="34" charset="0"/>
              </a:rPr>
              <a:t>considerable stress. All the patients  had to be contacted and reregistered </a:t>
            </a:r>
          </a:p>
          <a:p>
            <a:pPr marL="0" indent="0"/>
            <a:r>
              <a:rPr lang="en-GB" altLang="en-US">
                <a:latin typeface="Arial" pitchFamily="34" charset="0"/>
              </a:rPr>
              <a:t>by the practice, with no income for the practice in the intervening period </a:t>
            </a:r>
          </a:p>
          <a:p>
            <a:pPr marL="0" indent="0"/>
            <a:r>
              <a:rPr lang="en-GB" altLang="en-US">
                <a:latin typeface="Arial" pitchFamily="34" charset="0"/>
              </a:rPr>
              <a:t>which can  take months.  This would be regarded as an </a:t>
            </a:r>
            <a:r>
              <a:rPr lang="en-GB" altLang="en-US">
                <a:solidFill>
                  <a:srgbClr val="FF0000"/>
                </a:solidFill>
                <a:latin typeface="Arial" pitchFamily="34" charset="0"/>
              </a:rPr>
              <a:t>adverse incident</a:t>
            </a:r>
            <a:r>
              <a:rPr lang="en-GB" altLang="en-US">
                <a:latin typeface="Arial" pitchFamily="34" charset="0"/>
              </a:rPr>
              <a:t> in </a:t>
            </a:r>
          </a:p>
          <a:p>
            <a:pPr marL="0" indent="0"/>
            <a:r>
              <a:rPr lang="en-GB" altLang="en-US">
                <a:latin typeface="Arial" pitchFamily="34" charset="0"/>
              </a:rPr>
              <a:t>practice governance. </a:t>
            </a:r>
          </a:p>
          <a:p>
            <a:pPr marL="0" indent="0"/>
            <a:r>
              <a:rPr lang="en-GB" altLang="en-US">
                <a:latin typeface="Arial" pitchFamily="34" charset="0"/>
              </a:rPr>
              <a:t>Contact number at the BSO regarding the HS50 Block form </a:t>
            </a:r>
          </a:p>
          <a:p>
            <a:pPr marL="0" indent="0"/>
            <a:r>
              <a:rPr lang="en-GB" altLang="en-US">
                <a:latin typeface="Arial" pitchFamily="34" charset="0"/>
              </a:rPr>
              <a:t>is Mrs. Gillian Weir—02890535649</a:t>
            </a:r>
            <a:endParaRPr lang="en-US" altLang="en-US">
              <a:latin typeface="Arial" pitchFamily="34" charset="0"/>
            </a:endParaRPr>
          </a:p>
        </p:txBody>
      </p:sp>
      <p:sp>
        <p:nvSpPr>
          <p:cNvPr id="14848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84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C264AD-129F-4EEC-A87D-713CAFC5B3F6}" type="slidenum">
              <a:rPr lang="en-GB" altLang="en-US" smtClean="0">
                <a:latin typeface="Times New Roman" pitchFamily="18" charset="0"/>
              </a:rPr>
              <a:pPr eaLnBrk="1" hangingPunct="1">
                <a:spcBef>
                  <a:spcPct val="0"/>
                </a:spcBef>
              </a:pPr>
              <a:t>18</a:t>
            </a:fld>
            <a:endParaRPr lang="en-GB"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95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95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D048C2-A6DC-461F-88A8-F20CC6C72B23}" type="slidenum">
              <a:rPr lang="en-GB" altLang="en-US" smtClean="0">
                <a:latin typeface="Times New Roman" pitchFamily="18" charset="0"/>
              </a:rPr>
              <a:pPr eaLnBrk="1" hangingPunct="1">
                <a:spcBef>
                  <a:spcPct val="0"/>
                </a:spcBef>
              </a:pPr>
              <a:t>25</a:t>
            </a:fld>
            <a:endParaRPr lang="en-GB"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Kylemore Abbey</a:t>
            </a:r>
          </a:p>
          <a:p>
            <a:pPr marL="0" indent="0"/>
            <a:r>
              <a:rPr lang="en-GB" altLang="en-US">
                <a:latin typeface="Arial" pitchFamily="34" charset="0"/>
              </a:rPr>
              <a:t>Next section is probity and RDS</a:t>
            </a:r>
            <a:endParaRPr lang="en-US" altLang="en-US">
              <a:latin typeface="Arial" pitchFamily="34" charset="0"/>
            </a:endParaRPr>
          </a:p>
        </p:txBody>
      </p:sp>
      <p:sp>
        <p:nvSpPr>
          <p:cNvPr id="1515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15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ED5B1D-C8BD-4312-BA01-10084D2C844A}" type="slidenum">
              <a:rPr lang="en-GB" altLang="en-US" smtClean="0">
                <a:latin typeface="Times New Roman" pitchFamily="18" charset="0"/>
              </a:rPr>
              <a:pPr eaLnBrk="1" hangingPunct="1">
                <a:spcBef>
                  <a:spcPct val="0"/>
                </a:spcBef>
              </a:pPr>
              <a:t>27</a:t>
            </a:fld>
            <a:endParaRPr lang="en-GB"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25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25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B8B5ED-F4BE-4E95-B81D-A04D94111B07}" type="slidenum">
              <a:rPr lang="en-GB" altLang="en-US" smtClean="0">
                <a:latin typeface="Times New Roman" pitchFamily="18" charset="0"/>
              </a:rPr>
              <a:pPr eaLnBrk="1" hangingPunct="1">
                <a:spcBef>
                  <a:spcPct val="0"/>
                </a:spcBef>
              </a:pPr>
              <a:t>28</a:t>
            </a:fld>
            <a:endParaRPr lang="en-GB" alt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43000" y="685800"/>
            <a:ext cx="4572000" cy="3429000"/>
          </a:xfrm>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eaLnBrk="1" hangingPunct="1">
              <a:defRPr/>
            </a:pPr>
            <a:r>
              <a:rPr lang="en-GB" dirty="0"/>
              <a:t>A valid HS45PR form requires:</a:t>
            </a:r>
          </a:p>
          <a:p>
            <a:pPr marL="514350" indent="-514350" eaLnBrk="1" hangingPunct="1">
              <a:buFont typeface="+mj-lt"/>
              <a:buAutoNum type="arabicParenR"/>
              <a:defRPr/>
            </a:pPr>
            <a:r>
              <a:rPr lang="en-GB" dirty="0"/>
              <a:t>A Claim Reference Number</a:t>
            </a:r>
          </a:p>
          <a:p>
            <a:pPr marL="514350" indent="-514350" eaLnBrk="1" hangingPunct="1">
              <a:buFont typeface="+mj-lt"/>
              <a:buAutoNum type="arabicParenR"/>
              <a:defRPr/>
            </a:pPr>
            <a:r>
              <a:rPr lang="en-GB" dirty="0"/>
              <a:t>The dentist’s name, address and contract number</a:t>
            </a:r>
          </a:p>
          <a:p>
            <a:pPr marL="514350" indent="-514350" eaLnBrk="1" hangingPunct="1">
              <a:buFont typeface="+mj-lt"/>
              <a:buAutoNum type="arabicParenR"/>
              <a:defRPr/>
            </a:pPr>
            <a:r>
              <a:rPr lang="en-GB" dirty="0"/>
              <a:t>Evidence of exemption/remission seen/not seen</a:t>
            </a:r>
          </a:p>
          <a:p>
            <a:pPr marL="514350" indent="-514350" eaLnBrk="1" hangingPunct="1">
              <a:buFont typeface="+mj-lt"/>
              <a:buAutoNum type="arabicParenR"/>
              <a:defRPr/>
            </a:pPr>
            <a:r>
              <a:rPr lang="en-GB" dirty="0"/>
              <a:t>The patient’s DOB and CHI</a:t>
            </a:r>
          </a:p>
          <a:p>
            <a:pPr marL="514350" indent="-514350" eaLnBrk="1" hangingPunct="1">
              <a:buFont typeface="+mj-lt"/>
              <a:buAutoNum type="arabicParenR"/>
              <a:defRPr/>
            </a:pPr>
            <a:r>
              <a:rPr lang="en-GB" dirty="0"/>
              <a:t>Completed exemption/remission status</a:t>
            </a:r>
          </a:p>
          <a:p>
            <a:pPr marL="514350" indent="-514350" eaLnBrk="1" hangingPunct="1">
              <a:buFont typeface="+mj-lt"/>
              <a:buAutoNum type="arabicParenR"/>
              <a:defRPr/>
            </a:pPr>
            <a:r>
              <a:rPr lang="en-GB" dirty="0"/>
              <a:t>The patient’s signature(s) and dates(s) on parts C or D and on part E.</a:t>
            </a:r>
          </a:p>
          <a:p>
            <a:pPr marL="0" indent="0">
              <a:defRPr/>
            </a:pPr>
            <a:endParaRPr lang="en-GB" dirty="0"/>
          </a:p>
        </p:txBody>
      </p:sp>
      <p:sp>
        <p:nvSpPr>
          <p:cNvPr id="15667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66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9AFEEE3-5BA2-472C-A55C-A23CAADAE3D0}" type="slidenum">
              <a:rPr lang="en-GB" altLang="en-US" smtClean="0">
                <a:latin typeface="Times New Roman" pitchFamily="18" charset="0"/>
              </a:rPr>
              <a:pPr eaLnBrk="1" hangingPunct="1">
                <a:spcBef>
                  <a:spcPct val="0"/>
                </a:spcBef>
              </a:pPr>
              <a:t>32</a:t>
            </a:fld>
            <a:endParaRPr lang="en-GB" alt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770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77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556E657-21A7-49D9-ACE5-0A71C34486F8}" type="slidenum">
              <a:rPr lang="en-GB" altLang="en-US" smtClean="0">
                <a:latin typeface="Times New Roman" pitchFamily="18" charset="0"/>
              </a:rPr>
              <a:pPr eaLnBrk="1" hangingPunct="1">
                <a:spcBef>
                  <a:spcPct val="0"/>
                </a:spcBef>
              </a:pPr>
              <a:t>33</a:t>
            </a:fld>
            <a:endParaRPr lang="en-GB" alt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872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0A73707-F9B6-4829-85EF-3ADBB9EEB7BF}" type="slidenum">
              <a:rPr lang="en-GB" altLang="en-US" smtClean="0">
                <a:solidFill>
                  <a:prstClr val="black"/>
                </a:solidFill>
                <a:latin typeface="Times New Roman" pitchFamily="18" charset="0"/>
              </a:rPr>
              <a:pPr eaLnBrk="1" hangingPunct="1">
                <a:spcBef>
                  <a:spcPct val="0"/>
                </a:spcBef>
              </a:pPr>
              <a:t>34</a:t>
            </a:fld>
            <a:endParaRPr lang="en-GB" altLang="en-US">
              <a:solidFill>
                <a:prstClr val="black"/>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179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17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C3C8B7-6753-4C79-9300-9FBB6BA1EDCD}" type="slidenum">
              <a:rPr lang="en-GB" altLang="en-US" smtClean="0">
                <a:latin typeface="Times New Roman" pitchFamily="18" charset="0"/>
              </a:rPr>
              <a:pPr eaLnBrk="1" hangingPunct="1">
                <a:spcBef>
                  <a:spcPct val="0"/>
                </a:spcBef>
              </a:pPr>
              <a:t>36</a:t>
            </a:fld>
            <a:endParaRPr lang="en-GB"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392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392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6B1F09D-94F6-47F2-8AE3-E1394854A7DF}" type="slidenum">
              <a:rPr lang="en-GB" altLang="en-US" smtClean="0">
                <a:latin typeface="Times New Roman" pitchFamily="18" charset="0"/>
              </a:rPr>
              <a:pPr eaLnBrk="1" hangingPunct="1">
                <a:spcBef>
                  <a:spcPct val="0"/>
                </a:spcBef>
              </a:pPr>
              <a:t>2</a:t>
            </a:fld>
            <a:endParaRPr lang="en-GB" alt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282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28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2C07A7-37F9-4F56-9716-F640C40282F6}" type="slidenum">
              <a:rPr lang="en-GB" altLang="en-US" smtClean="0">
                <a:latin typeface="Times New Roman" pitchFamily="18" charset="0"/>
              </a:rPr>
              <a:pPr eaLnBrk="1" hangingPunct="1">
                <a:spcBef>
                  <a:spcPct val="0"/>
                </a:spcBef>
              </a:pPr>
              <a:t>37</a:t>
            </a:fld>
            <a:endParaRPr lang="en-GB" alt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38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38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2D0AE9-10C5-4011-A722-44B0354E7DF9}" type="slidenum">
              <a:rPr lang="en-GB" altLang="en-US" smtClean="0">
                <a:latin typeface="Times New Roman" pitchFamily="18" charset="0"/>
              </a:rPr>
              <a:pPr eaLnBrk="1" hangingPunct="1">
                <a:spcBef>
                  <a:spcPct val="0"/>
                </a:spcBef>
              </a:pPr>
              <a:t>39</a:t>
            </a:fld>
            <a:endParaRPr lang="en-GB" altLang="en-US">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48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48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CEE829B-0376-4EF1-B307-57E58DB66A7B}" type="slidenum">
              <a:rPr lang="en-GB" altLang="en-US" smtClean="0">
                <a:latin typeface="Times New Roman" pitchFamily="18" charset="0"/>
              </a:rPr>
              <a:pPr eaLnBrk="1" hangingPunct="1">
                <a:spcBef>
                  <a:spcPct val="0"/>
                </a:spcBef>
              </a:pPr>
              <a:t>40</a:t>
            </a:fld>
            <a:endParaRPr lang="en-GB" alt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58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58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52331FA-4F27-4FC8-958A-B0F7721F6301}" type="slidenum">
              <a:rPr lang="en-GB" altLang="en-US" smtClean="0">
                <a:latin typeface="Times New Roman" pitchFamily="18" charset="0"/>
              </a:rPr>
              <a:pPr eaLnBrk="1" hangingPunct="1">
                <a:spcBef>
                  <a:spcPct val="0"/>
                </a:spcBef>
              </a:pPr>
              <a:t>42</a:t>
            </a:fld>
            <a:endParaRPr lang="en-GB" alt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Between January 2011 and December 2011, there were 143 cases sent to the Dental Committee</a:t>
            </a:r>
          </a:p>
          <a:p>
            <a:pPr marL="0" indent="0"/>
            <a:r>
              <a:rPr lang="en-GB" altLang="en-US">
                <a:latin typeface="Arial" pitchFamily="34" charset="0"/>
              </a:rPr>
              <a:t>41 were Orthodontic cases</a:t>
            </a:r>
          </a:p>
          <a:p>
            <a:pPr marL="0" indent="0">
              <a:buFontTx/>
              <a:buAutoNum type="arabicPlain" startAt="102"/>
            </a:pPr>
            <a:r>
              <a:rPr lang="en-GB" altLang="en-US">
                <a:latin typeface="Arial" pitchFamily="34" charset="0"/>
              </a:rPr>
              <a:t> were General Cases</a:t>
            </a:r>
          </a:p>
          <a:p>
            <a:pPr marL="0" indent="0">
              <a:buFontTx/>
              <a:buAutoNum type="arabicPlain" startAt="102"/>
            </a:pPr>
            <a:endParaRPr lang="en-GB" altLang="en-US">
              <a:latin typeface="Arial" pitchFamily="34" charset="0"/>
            </a:endParaRPr>
          </a:p>
          <a:p>
            <a:pPr marL="0" indent="0"/>
            <a:r>
              <a:rPr lang="en-GB" altLang="en-US">
                <a:latin typeface="Arial" pitchFamily="34" charset="0"/>
              </a:rPr>
              <a:t>10 Orthodontic cases were approved by the Dental Committee</a:t>
            </a:r>
          </a:p>
          <a:p>
            <a:pPr marL="0" indent="0"/>
            <a:r>
              <a:rPr lang="en-GB" altLang="en-US">
                <a:latin typeface="Arial" pitchFamily="34" charset="0"/>
              </a:rPr>
              <a:t>13 General cases were approved by the Dental Committee</a:t>
            </a:r>
          </a:p>
          <a:p>
            <a:pPr marL="0" indent="0"/>
            <a:endParaRPr lang="en-GB" altLang="en-US">
              <a:latin typeface="Arial" pitchFamily="34" charset="0"/>
            </a:endParaRPr>
          </a:p>
          <a:p>
            <a:pPr marL="0" indent="0"/>
            <a:r>
              <a:rPr lang="en-GB" altLang="en-US">
                <a:latin typeface="Arial" pitchFamily="34" charset="0"/>
              </a:rPr>
              <a:t>31 Orthodontic cases were not approved by the Dental Committee</a:t>
            </a:r>
          </a:p>
          <a:p>
            <a:pPr marL="0" indent="0"/>
            <a:r>
              <a:rPr lang="en-GB" altLang="en-US">
                <a:latin typeface="Arial" pitchFamily="34" charset="0"/>
              </a:rPr>
              <a:t>89 General cases were not approved by the Dental Committee</a:t>
            </a:r>
          </a:p>
          <a:p>
            <a:pPr marL="0" indent="0"/>
            <a:endParaRPr lang="en-GB" altLang="en-US">
              <a:latin typeface="Arial" pitchFamily="34" charset="0"/>
            </a:endParaRPr>
          </a:p>
          <a:p>
            <a:pPr marL="0" indent="0">
              <a:buFontTx/>
              <a:buAutoNum type="arabicPlain" startAt="102"/>
            </a:pPr>
            <a:endParaRPr lang="en-US" altLang="en-US">
              <a:latin typeface="Arial" pitchFamily="34" charset="0"/>
            </a:endParaRPr>
          </a:p>
        </p:txBody>
      </p:sp>
      <p:sp>
        <p:nvSpPr>
          <p:cNvPr id="1669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66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E6B954-F8BE-4D19-9D6E-A66B4341AA55}" type="slidenum">
              <a:rPr lang="en-GB" altLang="en-US" smtClean="0">
                <a:solidFill>
                  <a:prstClr val="black"/>
                </a:solidFill>
                <a:latin typeface="Times New Roman" pitchFamily="18" charset="0"/>
              </a:rPr>
              <a:pPr eaLnBrk="1" hangingPunct="1">
                <a:spcBef>
                  <a:spcPct val="0"/>
                </a:spcBef>
              </a:pPr>
              <a:t>43</a:t>
            </a:fld>
            <a:endParaRPr lang="en-GB" altLang="en-US">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Between January 2011 and December 2011, there were 143 cases sent to the Dental Committee</a:t>
            </a:r>
          </a:p>
          <a:p>
            <a:pPr marL="0" indent="0"/>
            <a:r>
              <a:rPr lang="en-GB" altLang="en-US">
                <a:latin typeface="Arial" pitchFamily="34" charset="0"/>
              </a:rPr>
              <a:t>41 were Orthodontic cases</a:t>
            </a:r>
          </a:p>
          <a:p>
            <a:pPr marL="0" indent="0">
              <a:buFontTx/>
              <a:buAutoNum type="arabicPlain" startAt="102"/>
            </a:pPr>
            <a:r>
              <a:rPr lang="en-GB" altLang="en-US">
                <a:latin typeface="Arial" pitchFamily="34" charset="0"/>
              </a:rPr>
              <a:t> were General Cases</a:t>
            </a:r>
          </a:p>
          <a:p>
            <a:pPr marL="0" indent="0">
              <a:buFontTx/>
              <a:buAutoNum type="arabicPlain" startAt="102"/>
            </a:pPr>
            <a:endParaRPr lang="en-GB" altLang="en-US">
              <a:latin typeface="Arial" pitchFamily="34" charset="0"/>
            </a:endParaRPr>
          </a:p>
          <a:p>
            <a:pPr marL="0" indent="0"/>
            <a:r>
              <a:rPr lang="en-GB" altLang="en-US">
                <a:latin typeface="Arial" pitchFamily="34" charset="0"/>
              </a:rPr>
              <a:t>10 Orthodontic cases were approved by the Dental Committee</a:t>
            </a:r>
          </a:p>
          <a:p>
            <a:pPr marL="0" indent="0"/>
            <a:r>
              <a:rPr lang="en-GB" altLang="en-US">
                <a:latin typeface="Arial" pitchFamily="34" charset="0"/>
              </a:rPr>
              <a:t>13 General cases were approved by the Dental Committee</a:t>
            </a:r>
          </a:p>
          <a:p>
            <a:pPr marL="0" indent="0"/>
            <a:endParaRPr lang="en-GB" altLang="en-US">
              <a:latin typeface="Arial" pitchFamily="34" charset="0"/>
            </a:endParaRPr>
          </a:p>
          <a:p>
            <a:pPr marL="0" indent="0"/>
            <a:r>
              <a:rPr lang="en-GB" altLang="en-US">
                <a:latin typeface="Arial" pitchFamily="34" charset="0"/>
              </a:rPr>
              <a:t>31 Orthodontic cases were not approved by the Dental Committee</a:t>
            </a:r>
          </a:p>
          <a:p>
            <a:pPr marL="0" indent="0"/>
            <a:r>
              <a:rPr lang="en-GB" altLang="en-US">
                <a:latin typeface="Arial" pitchFamily="34" charset="0"/>
              </a:rPr>
              <a:t>89 General cases were not approved by the Dental Committee</a:t>
            </a:r>
          </a:p>
          <a:p>
            <a:pPr marL="0" indent="0"/>
            <a:endParaRPr lang="en-GB" altLang="en-US">
              <a:latin typeface="Arial" pitchFamily="34" charset="0"/>
            </a:endParaRPr>
          </a:p>
          <a:p>
            <a:pPr marL="0" indent="0">
              <a:buFontTx/>
              <a:buAutoNum type="arabicPlain" startAt="102"/>
            </a:pPr>
            <a:endParaRPr lang="en-US" altLang="en-US">
              <a:latin typeface="Arial" pitchFamily="34" charset="0"/>
            </a:endParaRPr>
          </a:p>
        </p:txBody>
      </p:sp>
      <p:sp>
        <p:nvSpPr>
          <p:cNvPr id="1669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66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E6B954-F8BE-4D19-9D6E-A66B4341AA55}" type="slidenum">
              <a:rPr lang="en-GB" altLang="en-US" smtClean="0">
                <a:solidFill>
                  <a:prstClr val="black"/>
                </a:solidFill>
                <a:latin typeface="Times New Roman" pitchFamily="18" charset="0"/>
              </a:rPr>
              <a:pPr eaLnBrk="1" hangingPunct="1">
                <a:spcBef>
                  <a:spcPct val="0"/>
                </a:spcBef>
              </a:pPr>
              <a:t>44</a:t>
            </a:fld>
            <a:endParaRPr lang="en-GB" altLang="en-US">
              <a:solidFill>
                <a:prstClr val="black"/>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Keel Bay, Achill</a:t>
            </a:r>
          </a:p>
        </p:txBody>
      </p:sp>
      <p:sp>
        <p:nvSpPr>
          <p:cNvPr id="1679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79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5D4C2E-BF72-4FD3-A950-A79F611377E6}" type="slidenum">
              <a:rPr lang="en-GB" altLang="en-US" smtClean="0">
                <a:latin typeface="Times New Roman" pitchFamily="18" charset="0"/>
              </a:rPr>
              <a:pPr eaLnBrk="1" hangingPunct="1">
                <a:spcBef>
                  <a:spcPct val="0"/>
                </a:spcBef>
              </a:pPr>
              <a:t>45</a:t>
            </a:fld>
            <a:endParaRPr lang="en-GB" alt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Information Governance leaflet in pack</a:t>
            </a:r>
          </a:p>
        </p:txBody>
      </p:sp>
      <p:sp>
        <p:nvSpPr>
          <p:cNvPr id="16896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8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C826D7F-722C-4C25-AAE9-E9B636EB0BAC}" type="slidenum">
              <a:rPr lang="en-GB" altLang="en-US" smtClean="0">
                <a:latin typeface="Times New Roman" pitchFamily="18" charset="0"/>
              </a:rPr>
              <a:pPr eaLnBrk="1" hangingPunct="1">
                <a:spcBef>
                  <a:spcPct val="0"/>
                </a:spcBef>
              </a:pPr>
              <a:t>46</a:t>
            </a:fld>
            <a:endParaRPr lang="en-GB" altLang="en-US">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99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99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F425CEB-140E-432B-B5AE-55080E0110B6}" type="slidenum">
              <a:rPr lang="en-GB" altLang="en-US" smtClean="0">
                <a:latin typeface="Times New Roman" pitchFamily="18" charset="0"/>
              </a:rPr>
              <a:pPr eaLnBrk="1" hangingPunct="1">
                <a:spcBef>
                  <a:spcPct val="0"/>
                </a:spcBef>
              </a:pPr>
              <a:t>47</a:t>
            </a:fld>
            <a:endParaRPr lang="en-GB" altLang="en-US">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All radiographic exposures should be preceded by justification in the patient records and a clinical evaluation/report provided.</a:t>
            </a:r>
          </a:p>
          <a:p>
            <a:pPr marL="0" indent="0"/>
            <a:r>
              <a:rPr lang="en-GB" altLang="en-US">
                <a:latin typeface="Arial" pitchFamily="34" charset="0"/>
              </a:rPr>
              <a:t>The SDR states that the fee includes the report.</a:t>
            </a:r>
          </a:p>
          <a:p>
            <a:pPr marL="0" indent="0"/>
            <a:r>
              <a:rPr lang="en-GB" altLang="en-US">
                <a:latin typeface="Arial" pitchFamily="34" charset="0"/>
              </a:rPr>
              <a:t>If radiographs are reviewed as part of a probity or quality of care review, and no reports are noted or available- the fee/s will be recovered and further reviews recommended.</a:t>
            </a:r>
            <a:endParaRPr lang="en-US" altLang="en-US">
              <a:latin typeface="Arial" pitchFamily="34" charset="0"/>
            </a:endParaRPr>
          </a:p>
        </p:txBody>
      </p:sp>
      <p:sp>
        <p:nvSpPr>
          <p:cNvPr id="1710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10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F346907-1F63-475F-90FB-207EC70F2421}" type="slidenum">
              <a:rPr lang="en-GB" altLang="en-US" smtClean="0">
                <a:latin typeface="Times New Roman" pitchFamily="18" charset="0"/>
              </a:rPr>
              <a:pPr eaLnBrk="1" hangingPunct="1">
                <a:spcBef>
                  <a:spcPct val="0"/>
                </a:spcBef>
              </a:pPr>
              <a:t>48</a:t>
            </a:fld>
            <a:endParaRPr lang="en-GB"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02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02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E450F8-FA0F-4940-825B-1E53AA087064}" type="slidenum">
              <a:rPr lang="en-GB" altLang="en-US" smtClean="0">
                <a:latin typeface="Times New Roman" pitchFamily="18" charset="0"/>
              </a:rPr>
              <a:pPr eaLnBrk="1" hangingPunct="1">
                <a:spcBef>
                  <a:spcPct val="0"/>
                </a:spcBef>
              </a:pPr>
              <a:t>3</a:t>
            </a:fld>
            <a:endParaRPr lang="en-GB" alt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20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20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0268931-94EB-4428-9E32-B698E1BBC33A}" type="slidenum">
              <a:rPr lang="en-GB" altLang="en-US" smtClean="0">
                <a:latin typeface="Times New Roman" pitchFamily="18" charset="0"/>
              </a:rPr>
              <a:pPr eaLnBrk="1" hangingPunct="1">
                <a:spcBef>
                  <a:spcPct val="0"/>
                </a:spcBef>
              </a:pPr>
              <a:t>50</a:t>
            </a:fld>
            <a:endParaRPr lang="en-GB" alt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30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30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8D91AA-F22B-44CC-AD78-B8FB00546236}" type="slidenum">
              <a:rPr lang="en-GB" altLang="en-US" smtClean="0">
                <a:latin typeface="Times New Roman" pitchFamily="18" charset="0"/>
              </a:rPr>
              <a:pPr eaLnBrk="1" hangingPunct="1">
                <a:spcBef>
                  <a:spcPct val="0"/>
                </a:spcBef>
              </a:pPr>
              <a:t>51</a:t>
            </a:fld>
            <a:endParaRPr lang="en-GB" altLang="en-US">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408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40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1917147-1175-456F-8839-B14E8149233E}" type="slidenum">
              <a:rPr lang="en-GB" altLang="en-US" smtClean="0">
                <a:latin typeface="Times New Roman" pitchFamily="18" charset="0"/>
              </a:rPr>
              <a:pPr eaLnBrk="1" hangingPunct="1">
                <a:spcBef>
                  <a:spcPct val="0"/>
                </a:spcBef>
              </a:pPr>
              <a:t>52</a:t>
            </a:fld>
            <a:endParaRPr lang="en-GB" altLang="en-US">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51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51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3C4CC0F-9FDE-4F3C-B785-458EE83890FF}" type="slidenum">
              <a:rPr lang="en-GB" altLang="en-US" smtClean="0">
                <a:latin typeface="Times New Roman" pitchFamily="18" charset="0"/>
              </a:rPr>
              <a:pPr eaLnBrk="1" hangingPunct="1">
                <a:spcBef>
                  <a:spcPct val="0"/>
                </a:spcBef>
              </a:pPr>
              <a:t>53</a:t>
            </a:fld>
            <a:endParaRPr lang="en-GB" altLang="en-US">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613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61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3E7920F-9509-409E-A0EC-13B5420456E6}" type="slidenum">
              <a:rPr lang="en-GB" altLang="en-US" smtClean="0">
                <a:latin typeface="Times New Roman" pitchFamily="18" charset="0"/>
              </a:rPr>
              <a:pPr eaLnBrk="1" hangingPunct="1">
                <a:spcBef>
                  <a:spcPct val="0"/>
                </a:spcBef>
              </a:pPr>
              <a:t>54</a:t>
            </a:fld>
            <a:endParaRPr lang="en-GB" altLang="en-US">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71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6F678D-9712-4738-A63D-77E52FE8E64C}" type="slidenum">
              <a:rPr lang="en-GB" altLang="en-US" smtClean="0">
                <a:latin typeface="Times New Roman" pitchFamily="18" charset="0"/>
              </a:rPr>
              <a:pPr eaLnBrk="1" hangingPunct="1">
                <a:spcBef>
                  <a:spcPct val="0"/>
                </a:spcBef>
              </a:pPr>
              <a:t>55</a:t>
            </a:fld>
            <a:endParaRPr lang="en-GB" alt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81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81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78FCB3-133A-41B4-A692-90D45EB521C6}" type="slidenum">
              <a:rPr lang="en-GB" altLang="en-US" smtClean="0">
                <a:latin typeface="Times New Roman" pitchFamily="18" charset="0"/>
              </a:rPr>
              <a:pPr eaLnBrk="1" hangingPunct="1">
                <a:spcBef>
                  <a:spcPct val="0"/>
                </a:spcBef>
              </a:pPr>
              <a:t>56</a:t>
            </a:fld>
            <a:endParaRPr lang="en-GB" alt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920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92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1837995-AC81-4F87-9A80-5DCF6FED2636}" type="slidenum">
              <a:rPr lang="en-GB" altLang="en-US" smtClean="0">
                <a:latin typeface="Times New Roman" pitchFamily="18" charset="0"/>
              </a:rPr>
              <a:pPr eaLnBrk="1" hangingPunct="1">
                <a:spcBef>
                  <a:spcPct val="0"/>
                </a:spcBef>
              </a:pPr>
              <a:t>57</a:t>
            </a:fld>
            <a:endParaRPr lang="en-GB" alt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xfrm>
            <a:off x="380556" y="4307697"/>
            <a:ext cx="6240796" cy="92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sz="1800">
                <a:latin typeface="Arial" pitchFamily="34" charset="0"/>
              </a:rPr>
              <a:t>Separator fitted 1/01/2019 &gt; 95% retention of amalgam </a:t>
            </a:r>
          </a:p>
          <a:p>
            <a:pPr>
              <a:buFontTx/>
              <a:buChar char="•"/>
            </a:pPr>
            <a:r>
              <a:rPr lang="en-GB" altLang="en-US" sz="1800">
                <a:latin typeface="Arial" pitchFamily="34" charset="0"/>
              </a:rPr>
              <a:t>&amp; all separators to meet this standard by 1/01/2021</a:t>
            </a:r>
          </a:p>
          <a:p>
            <a:endParaRPr lang="en-GB" altLang="en-US">
              <a:latin typeface="Arial" pitchFamily="34" charset="0"/>
            </a:endParaRPr>
          </a:p>
        </p:txBody>
      </p:sp>
      <p:sp>
        <p:nvSpPr>
          <p:cNvPr id="18022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02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F2A1614-1D9B-407D-94E8-57E61D1D430B}" type="slidenum">
              <a:rPr lang="en-GB" altLang="en-US" smtClean="0">
                <a:latin typeface="Times New Roman" pitchFamily="18" charset="0"/>
              </a:rPr>
              <a:pPr eaLnBrk="1" hangingPunct="1">
                <a:spcBef>
                  <a:spcPct val="0"/>
                </a:spcBef>
              </a:pPr>
              <a:t>58</a:t>
            </a:fld>
            <a:endParaRPr lang="en-GB" altLang="en-US">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CPD section</a:t>
            </a:r>
          </a:p>
          <a:p>
            <a:pPr marL="0" indent="0"/>
            <a:r>
              <a:rPr lang="en-GB" altLang="en-US">
                <a:latin typeface="Arial" pitchFamily="34" charset="0"/>
              </a:rPr>
              <a:t>Achill Island</a:t>
            </a:r>
            <a:endParaRPr lang="en-US" altLang="en-US">
              <a:latin typeface="Arial" pitchFamily="34" charset="0"/>
            </a:endParaRPr>
          </a:p>
        </p:txBody>
      </p:sp>
      <p:sp>
        <p:nvSpPr>
          <p:cNvPr id="18125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12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B75368B-1E4E-43C8-B9BE-8F57654ED277}" type="slidenum">
              <a:rPr lang="en-GB" altLang="en-US" smtClean="0">
                <a:latin typeface="Times New Roman" pitchFamily="18" charset="0"/>
              </a:rPr>
              <a:pPr eaLnBrk="1" hangingPunct="1">
                <a:spcBef>
                  <a:spcPct val="0"/>
                </a:spcBef>
              </a:pPr>
              <a:t>59</a:t>
            </a:fld>
            <a:endParaRPr lang="en-GB"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Web link provided in Slide 80 (Titled-Handouts) of presentation.</a:t>
            </a:r>
          </a:p>
        </p:txBody>
      </p:sp>
      <p:sp>
        <p:nvSpPr>
          <p:cNvPr id="1413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13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6637B5-CE71-4FD8-8334-5BDAAC4C59E3}" type="slidenum">
              <a:rPr lang="en-GB" altLang="en-US" smtClean="0">
                <a:latin typeface="Times New Roman" pitchFamily="18" charset="0"/>
              </a:rPr>
              <a:pPr eaLnBrk="1" hangingPunct="1">
                <a:spcBef>
                  <a:spcPct val="0"/>
                </a:spcBef>
              </a:pPr>
              <a:t>9</a:t>
            </a:fld>
            <a:endParaRPr lang="en-GB" alt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Adverse incidents/serious adverse incidents section</a:t>
            </a:r>
          </a:p>
          <a:p>
            <a:pPr marL="0" indent="0"/>
            <a:r>
              <a:rPr lang="en-GB" altLang="en-US">
                <a:latin typeface="Arial" pitchFamily="34" charset="0"/>
              </a:rPr>
              <a:t>Kylemore Lough, Co Mayo</a:t>
            </a:r>
            <a:endParaRPr lang="en-US" altLang="en-US">
              <a:latin typeface="Arial" pitchFamily="34" charset="0"/>
            </a:endParaRPr>
          </a:p>
        </p:txBody>
      </p:sp>
      <p:sp>
        <p:nvSpPr>
          <p:cNvPr id="18330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33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7C8301-DAD9-45F8-A85A-40A213211D22}" type="slidenum">
              <a:rPr lang="en-GB" altLang="en-US" smtClean="0">
                <a:latin typeface="Times New Roman" pitchFamily="18" charset="0"/>
              </a:rPr>
              <a:pPr eaLnBrk="1" hangingPunct="1">
                <a:spcBef>
                  <a:spcPct val="0"/>
                </a:spcBef>
              </a:pPr>
              <a:t>62</a:t>
            </a:fld>
            <a:endParaRPr lang="en-GB" alt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AI/SAI</a:t>
            </a:r>
            <a:endParaRPr lang="en-US" altLang="en-US">
              <a:latin typeface="Arial" pitchFamily="34" charset="0"/>
            </a:endParaRPr>
          </a:p>
        </p:txBody>
      </p:sp>
      <p:sp>
        <p:nvSpPr>
          <p:cNvPr id="18432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43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63C43-6F2C-4795-8770-1D42997CC860}" type="slidenum">
              <a:rPr lang="en-GB" altLang="en-US" smtClean="0">
                <a:latin typeface="Times New Roman" pitchFamily="18" charset="0"/>
              </a:rPr>
              <a:pPr eaLnBrk="1" hangingPunct="1">
                <a:spcBef>
                  <a:spcPct val="0"/>
                </a:spcBef>
              </a:pPr>
              <a:t>63</a:t>
            </a:fld>
            <a:endParaRPr lang="en-GB" altLang="en-US">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534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53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E4B16A-76A5-47A9-87AC-91075801E394}" type="slidenum">
              <a:rPr lang="en-GB" altLang="en-US" smtClean="0">
                <a:latin typeface="Times New Roman" pitchFamily="18" charset="0"/>
              </a:rPr>
              <a:pPr eaLnBrk="1" hangingPunct="1">
                <a:spcBef>
                  <a:spcPct val="0"/>
                </a:spcBef>
              </a:pPr>
              <a:t>64</a:t>
            </a:fld>
            <a:endParaRPr lang="en-GB" altLang="en-US">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637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63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A004D9-6FE3-4D00-87E3-ECE37ED8311C}" type="slidenum">
              <a:rPr lang="en-GB" altLang="en-US" smtClean="0">
                <a:latin typeface="Times New Roman" pitchFamily="18" charset="0"/>
              </a:rPr>
              <a:pPr eaLnBrk="1" hangingPunct="1">
                <a:spcBef>
                  <a:spcPct val="0"/>
                </a:spcBef>
              </a:pPr>
              <a:t>65</a:t>
            </a:fld>
            <a:endParaRPr lang="en-GB" altLang="en-US">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739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7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0188288-4FF7-4DFD-B00E-CFD1A41A810F}" type="slidenum">
              <a:rPr lang="en-GB" altLang="en-US" smtClean="0">
                <a:latin typeface="Times New Roman" pitchFamily="18" charset="0"/>
              </a:rPr>
              <a:pPr eaLnBrk="1" hangingPunct="1">
                <a:spcBef>
                  <a:spcPct val="0"/>
                </a:spcBef>
              </a:pPr>
              <a:t>66</a:t>
            </a:fld>
            <a:endParaRPr lang="en-GB" altLang="en-US">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842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84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22183A-E7FF-4394-90DB-EE47CA695E27}" type="slidenum">
              <a:rPr lang="en-GB" altLang="en-US" smtClean="0">
                <a:latin typeface="Times New Roman" pitchFamily="18" charset="0"/>
              </a:rPr>
              <a:pPr eaLnBrk="1" hangingPunct="1">
                <a:spcBef>
                  <a:spcPct val="0"/>
                </a:spcBef>
              </a:pPr>
              <a:t>67</a:t>
            </a:fld>
            <a:endParaRPr lang="en-GB" altLang="en-US">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94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94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FEDF646-06A5-4806-A92B-BDCC6A399420}" type="slidenum">
              <a:rPr lang="en-GB" altLang="en-US" smtClean="0">
                <a:latin typeface="Times New Roman" pitchFamily="18" charset="0"/>
              </a:rPr>
              <a:pPr eaLnBrk="1" hangingPunct="1">
                <a:spcBef>
                  <a:spcPct val="0"/>
                </a:spcBef>
              </a:pPr>
              <a:t>68</a:t>
            </a:fld>
            <a:endParaRPr lang="en-GB" altLang="en-US">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904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04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283772-5937-4D33-84C4-40DA1129C968}" type="slidenum">
              <a:rPr lang="en-GB" altLang="en-US" smtClean="0">
                <a:latin typeface="Times New Roman" pitchFamily="18" charset="0"/>
              </a:rPr>
              <a:pPr eaLnBrk="1" hangingPunct="1">
                <a:spcBef>
                  <a:spcPct val="0"/>
                </a:spcBef>
              </a:pPr>
              <a:t>69</a:t>
            </a:fld>
            <a:endParaRPr lang="en-GB" altLang="en-US">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613" y="4342743"/>
            <a:ext cx="5028774" cy="2612363"/>
          </a:xfrm>
        </p:spPr>
        <p:txBody>
          <a:bodyPr/>
          <a:lstStyle/>
          <a:p>
            <a:pPr>
              <a:defRPr/>
            </a:pPr>
            <a:r>
              <a:rPr lang="en-GB" altLang="en-US" dirty="0"/>
              <a:t>Practice can be stressful for many reasons -</a:t>
            </a:r>
          </a:p>
          <a:p>
            <a:pPr>
              <a:defRPr/>
            </a:pPr>
            <a:r>
              <a:rPr lang="en-GB" altLang="en-US" dirty="0"/>
              <a:t>Difficult patients</a:t>
            </a:r>
          </a:p>
          <a:p>
            <a:pPr>
              <a:defRPr/>
            </a:pPr>
            <a:r>
              <a:rPr lang="en-GB" altLang="en-US" dirty="0"/>
              <a:t>Regulatory inspections</a:t>
            </a:r>
          </a:p>
          <a:p>
            <a:pPr>
              <a:defRPr/>
            </a:pPr>
            <a:r>
              <a:rPr lang="en-GB" altLang="en-US" dirty="0"/>
              <a:t>Payment deadlines</a:t>
            </a:r>
          </a:p>
          <a:p>
            <a:pPr>
              <a:defRPr/>
            </a:pPr>
            <a:r>
              <a:rPr lang="en-GB" altLang="en-US" dirty="0"/>
              <a:t>Managing staff</a:t>
            </a:r>
          </a:p>
          <a:p>
            <a:pPr marL="0" indent="0">
              <a:defRPr/>
            </a:pPr>
            <a:r>
              <a:rPr lang="en-GB" altLang="en-US" dirty="0"/>
              <a:t>HELP IS AVAILABLE – self referral or OH advice is available to all </a:t>
            </a:r>
          </a:p>
          <a:p>
            <a:pPr marL="0" indent="0">
              <a:defRPr/>
            </a:pPr>
            <a:r>
              <a:rPr lang="en-GB" altLang="en-US" dirty="0"/>
              <a:t>dentists and their staff - contact your local OH department on the </a:t>
            </a:r>
          </a:p>
          <a:p>
            <a:pPr marL="0" indent="0">
              <a:defRPr/>
            </a:pPr>
            <a:r>
              <a:rPr lang="en-GB" altLang="en-US" dirty="0"/>
              <a:t>numbers given</a:t>
            </a:r>
          </a:p>
          <a:p>
            <a:pPr marL="0" indent="0">
              <a:defRPr/>
            </a:pPr>
            <a:r>
              <a:rPr lang="en-GB" altLang="en-US" dirty="0"/>
              <a:t>Other support services are also available locally – </a:t>
            </a:r>
          </a:p>
          <a:p>
            <a:pPr marL="0" indent="0">
              <a:defRPr/>
            </a:pPr>
            <a:r>
              <a:rPr lang="en-GB" altLang="en-US" dirty="0"/>
              <a:t>Samaritans, NIAMH, Minding Your Head, Lifeline</a:t>
            </a:r>
          </a:p>
          <a:p>
            <a:pPr>
              <a:defRPr/>
            </a:pPr>
            <a:r>
              <a:rPr lang="en-GB" altLang="en-US" dirty="0"/>
              <a:t>DON’T SUFFER IN SILENCE</a:t>
            </a:r>
          </a:p>
          <a:p>
            <a:pPr>
              <a:defRPr/>
            </a:pPr>
            <a:endParaRPr lang="en-GB" dirty="0"/>
          </a:p>
        </p:txBody>
      </p:sp>
      <p:sp>
        <p:nvSpPr>
          <p:cNvPr id="1914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1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EAB3D77-AD9D-4094-87F6-185D011F75E4}" type="slidenum">
              <a:rPr lang="en-GB" altLang="en-US" smtClean="0">
                <a:latin typeface="Times New Roman" pitchFamily="18" charset="0"/>
              </a:rPr>
              <a:pPr eaLnBrk="1" hangingPunct="1">
                <a:spcBef>
                  <a:spcPct val="0"/>
                </a:spcBef>
              </a:pPr>
              <a:t>70</a:t>
            </a:fld>
            <a:endParaRPr lang="en-GB" altLang="en-US">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Remember to work with in your competency as per GDC standards 6</a:t>
            </a:r>
          </a:p>
        </p:txBody>
      </p:sp>
      <p:sp>
        <p:nvSpPr>
          <p:cNvPr id="1925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25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B056F03-7B99-453C-BAC2-05298A538327}" type="slidenum">
              <a:rPr lang="en-GB" altLang="en-US" smtClean="0">
                <a:latin typeface="Times New Roman" pitchFamily="18" charset="0"/>
              </a:rPr>
              <a:pPr eaLnBrk="1" hangingPunct="1">
                <a:spcBef>
                  <a:spcPct val="0"/>
                </a:spcBef>
              </a:pPr>
              <a:t>71</a:t>
            </a:fld>
            <a:endParaRPr lang="en-GB"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23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23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61F027-8D61-487F-BD4E-89D27F1ED55D}" type="slidenum">
              <a:rPr lang="en-GB" altLang="en-US" smtClean="0">
                <a:latin typeface="Times New Roman" pitchFamily="18" charset="0"/>
              </a:rPr>
              <a:pPr eaLnBrk="1" hangingPunct="1">
                <a:spcBef>
                  <a:spcPct val="0"/>
                </a:spcBef>
              </a:pPr>
              <a:t>10</a:t>
            </a:fld>
            <a:endParaRPr lang="en-GB" altLang="en-US">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935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3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0400DE-D6FA-48F8-B707-F3FB50D14A3E}" type="slidenum">
              <a:rPr lang="en-GB" altLang="en-US" smtClean="0">
                <a:latin typeface="Times New Roman" pitchFamily="18" charset="0"/>
              </a:rPr>
              <a:pPr eaLnBrk="1" hangingPunct="1">
                <a:spcBef>
                  <a:spcPct val="0"/>
                </a:spcBef>
              </a:pPr>
              <a:t>72</a:t>
            </a:fld>
            <a:endParaRPr lang="en-GB" altLang="en-US">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Prescribing section</a:t>
            </a:r>
          </a:p>
          <a:p>
            <a:pPr marL="0" indent="0"/>
            <a:r>
              <a:rPr lang="en-GB" altLang="en-US">
                <a:latin typeface="Arial" pitchFamily="34" charset="0"/>
              </a:rPr>
              <a:t>Photograph taken outside most westerly pub in Ireland</a:t>
            </a:r>
            <a:endParaRPr lang="en-US" altLang="en-US">
              <a:latin typeface="Arial" pitchFamily="34" charset="0"/>
            </a:endParaRPr>
          </a:p>
        </p:txBody>
      </p:sp>
      <p:sp>
        <p:nvSpPr>
          <p:cNvPr id="1966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66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561C82-FD03-4F87-913F-B6F4629DD2E7}" type="slidenum">
              <a:rPr lang="en-GB" altLang="en-US" smtClean="0">
                <a:latin typeface="Times New Roman" pitchFamily="18" charset="0"/>
              </a:rPr>
              <a:pPr eaLnBrk="1" hangingPunct="1">
                <a:spcBef>
                  <a:spcPct val="0"/>
                </a:spcBef>
              </a:pPr>
              <a:t>73</a:t>
            </a:fld>
            <a:endParaRPr lang="en-GB" altLang="en-US">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GDC has issued a leaflet giving specific guidance on prescribing medicines</a:t>
            </a:r>
          </a:p>
          <a:p>
            <a:pPr>
              <a:defRPr/>
            </a:pPr>
            <a:endParaRPr lang="en-GB" dirty="0"/>
          </a:p>
          <a:p>
            <a:pPr>
              <a:defRPr/>
            </a:pPr>
            <a:r>
              <a:rPr lang="en-GB" dirty="0"/>
              <a:t>Can be down loaded from the website</a:t>
            </a:r>
          </a:p>
          <a:p>
            <a:pPr>
              <a:defRPr/>
            </a:pPr>
            <a:endParaRPr lang="en-GB" dirty="0"/>
          </a:p>
          <a:p>
            <a:pPr>
              <a:defRPr/>
            </a:pPr>
            <a:r>
              <a:rPr lang="en-GB" dirty="0"/>
              <a:t>Themes we’ll see coming through the rest of this presentation:</a:t>
            </a:r>
          </a:p>
          <a:p>
            <a:pPr marL="170284" indent="-170284">
              <a:buFont typeface="Arial" panose="020B0604020202020204" pitchFamily="34" charset="0"/>
              <a:buChar char="•"/>
              <a:defRPr/>
            </a:pPr>
            <a:r>
              <a:rPr lang="en-GB" dirty="0"/>
              <a:t>Only prescribe within your competence </a:t>
            </a:r>
          </a:p>
          <a:p>
            <a:pPr marL="170284" indent="-170284">
              <a:buFont typeface="Arial" panose="020B0604020202020204" pitchFamily="34" charset="0"/>
              <a:buChar char="•"/>
              <a:defRPr/>
            </a:pPr>
            <a:r>
              <a:rPr lang="en-GB" dirty="0"/>
              <a:t>Keep accurate records – including diagnosis to identify the dental need</a:t>
            </a:r>
          </a:p>
          <a:p>
            <a:pPr marL="170284" indent="-170284">
              <a:buFont typeface="Arial" panose="020B0604020202020204" pitchFamily="34" charset="0"/>
              <a:buChar char="•"/>
              <a:defRPr/>
            </a:pPr>
            <a:endParaRPr lang="en-GB" dirty="0"/>
          </a:p>
        </p:txBody>
      </p:sp>
      <p:sp>
        <p:nvSpPr>
          <p:cNvPr id="135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fld id="{D7C07BBC-B732-4DD1-B6CA-2A071A052D7C}" type="slidenum">
              <a:rPr lang="en-GB" altLang="en-US" sz="1200" smtClean="0">
                <a:latin typeface="Times New Roman" pitchFamily="18" charset="0"/>
              </a:rPr>
              <a:pPr eaLnBrk="1" hangingPunct="1"/>
              <a:t>74</a:t>
            </a:fld>
            <a:endParaRPr lang="en-GB" altLang="en-US" sz="12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altLang="en-US" dirty="0"/>
              <a:t>NHS patients</a:t>
            </a:r>
          </a:p>
          <a:p>
            <a:pPr>
              <a:buFont typeface="Arial" charset="0"/>
              <a:buChar char="•"/>
              <a:defRPr/>
            </a:pPr>
            <a:r>
              <a:rPr lang="en-GB" altLang="en-US" dirty="0"/>
              <a:t>Dentists can prescribe any medication in the DPF on an NHS Rx</a:t>
            </a:r>
          </a:p>
          <a:p>
            <a:pPr>
              <a:buFont typeface="Arial" charset="0"/>
              <a:buChar char="•"/>
              <a:defRPr/>
            </a:pPr>
            <a:r>
              <a:rPr lang="en-GB" altLang="en-US" dirty="0"/>
              <a:t>Dentists can prescribe any medication not in DPF on a private </a:t>
            </a:r>
          </a:p>
          <a:p>
            <a:pPr marL="0" indent="0">
              <a:defRPr/>
            </a:pPr>
            <a:r>
              <a:rPr lang="en-GB" altLang="en-US" dirty="0"/>
              <a:t>prescription (or purchase OTC)</a:t>
            </a:r>
          </a:p>
          <a:p>
            <a:pPr>
              <a:defRPr/>
            </a:pPr>
            <a:endParaRPr lang="en-GB" altLang="en-US" sz="900" dirty="0"/>
          </a:p>
          <a:p>
            <a:pPr>
              <a:defRPr/>
            </a:pPr>
            <a:r>
              <a:rPr lang="en-GB" altLang="en-US" sz="1600" dirty="0"/>
              <a:t>Private Patients</a:t>
            </a:r>
          </a:p>
          <a:p>
            <a:pPr>
              <a:buFont typeface="Arial" charset="0"/>
              <a:buChar char="•"/>
              <a:defRPr/>
            </a:pPr>
            <a:r>
              <a:rPr lang="en-GB" altLang="en-US" sz="1100" dirty="0"/>
              <a:t>Private Rx or purchase OTC </a:t>
            </a:r>
            <a:endParaRPr lang="en-GB" altLang="en-US" dirty="0"/>
          </a:p>
          <a:p>
            <a:pPr>
              <a:defRPr/>
            </a:pPr>
            <a:endParaRPr lang="en-GB" dirty="0"/>
          </a:p>
        </p:txBody>
      </p:sp>
      <p:sp>
        <p:nvSpPr>
          <p:cNvPr id="1976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76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10065F3-0022-4B77-8F3C-8794C663D55F}" type="slidenum">
              <a:rPr lang="en-GB" altLang="en-US" smtClean="0">
                <a:latin typeface="Times New Roman" pitchFamily="18" charset="0"/>
              </a:rPr>
              <a:pPr eaLnBrk="1" hangingPunct="1">
                <a:spcBef>
                  <a:spcPct val="0"/>
                </a:spcBef>
              </a:pPr>
              <a:t>75</a:t>
            </a:fld>
            <a:endParaRPr lang="en-GB" altLang="en-US">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pPr>
            <a:r>
              <a:rPr lang="en-GB" altLang="en-US" sz="1100">
                <a:latin typeface="Arial" pitchFamily="34" charset="0"/>
              </a:rPr>
              <a:t>Medicines should be prescribed only when they are essential and, in all cases, the benefit of administering the medicine should be considered in relation to the risk involved. This is particularly important during pregnancy where the risk to both mother and foetus must be considered (for further details see Appendix 4 of the BNF, Pregnancy).</a:t>
            </a:r>
          </a:p>
          <a:p>
            <a:pPr marL="0" indent="0">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Medical histories should be checked and updated at the start of each new course of treatment and, ideally, reviewed at each patient visit. Knowledge of the medicines being taken by a patient will allow you to check for any drug interactions before prescribing or supplying medicines in connection with the patient's dental treatment.</a:t>
            </a:r>
          </a:p>
          <a:p>
            <a:pPr marL="0" indent="0">
              <a:lnSpc>
                <a:spcPct val="90000"/>
              </a:lnSpc>
            </a:pPr>
            <a:endParaRPr lang="en-GB" altLang="en-US" sz="1100">
              <a:latin typeface="Arial" pitchFamily="34" charset="0"/>
            </a:endParaRPr>
          </a:p>
          <a:p>
            <a:pPr marL="0" indent="0" eaLnBrk="1" hangingPunct="1">
              <a:lnSpc>
                <a:spcPct val="90000"/>
              </a:lnSpc>
            </a:pPr>
            <a:r>
              <a:rPr lang="en-GB" altLang="en-US" sz="1100">
                <a:latin typeface="Arial" pitchFamily="34" charset="0"/>
              </a:rPr>
              <a:t>The doses stated in the BNF are intended for general guidance and represent, unless otherwise stated, the usual range of doses that are generally regarded as being suitable for adults. Medicines suitable for use with children will have the recommended range of doses against individual entries in the BNF. See children’s BNF.</a:t>
            </a:r>
          </a:p>
          <a:p>
            <a:pPr marL="0" indent="0" eaLnBrk="1" hangingPunct="1">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Old people, especially the very old, require special care and consideration when they are being prescribed medicines. Drug therapy of this group is complicated by the physical and mental changes that accompany old age. Also issues such as polypharmacy and unable to swallow tablets?</a:t>
            </a:r>
          </a:p>
          <a:p>
            <a:pPr marL="0" indent="0">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All patients should be told how to dispose of any medicines that are no longer required, for example, by returning them to the community pharmacist. Medicines should not be disposed of via the sewerage system (for environmental reasons), through the domestic waste system or shared with others.</a:t>
            </a:r>
          </a:p>
        </p:txBody>
      </p:sp>
      <p:sp>
        <p:nvSpPr>
          <p:cNvPr id="1986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86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738CA3D-A28F-4C30-9556-733512D2944C}" type="slidenum">
              <a:rPr lang="en-GB" altLang="en-US" smtClean="0">
                <a:latin typeface="Times New Roman" pitchFamily="18" charset="0"/>
              </a:rPr>
              <a:pPr eaLnBrk="1" hangingPunct="1">
                <a:spcBef>
                  <a:spcPct val="0"/>
                </a:spcBef>
              </a:pPr>
              <a:t>76</a:t>
            </a:fld>
            <a:endParaRPr lang="en-GB" altLang="en-US">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6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fld id="{BA8F5545-A09D-4387-9F11-5BE35AED6D40}" type="slidenum">
              <a:rPr lang="en-GB" altLang="en-US" sz="1200" smtClean="0">
                <a:latin typeface="Times New Roman" pitchFamily="18" charset="0"/>
              </a:rPr>
              <a:pPr eaLnBrk="1" hangingPunct="1"/>
              <a:t>77</a:t>
            </a:fld>
            <a:endParaRPr lang="en-GB" altLang="en-US" sz="12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xfrm>
            <a:off x="914613" y="4342743"/>
            <a:ext cx="5028774" cy="38039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defRPr/>
            </a:pPr>
            <a:endParaRPr lang="en-GB" altLang="en-US" dirty="0"/>
          </a:p>
          <a:p>
            <a:pPr marL="0" indent="0">
              <a:defRPr/>
            </a:pPr>
            <a:r>
              <a:rPr lang="en-GB" altLang="en-US" dirty="0"/>
              <a:t>Avoid the unnecessary use of decimal points. Quantities of 1</a:t>
            </a:r>
          </a:p>
          <a:p>
            <a:pPr marL="0" indent="0">
              <a:defRPr/>
            </a:pPr>
            <a:r>
              <a:rPr lang="en-GB" altLang="en-US" dirty="0"/>
              <a:t> gram or more should be written as 1g etc.  quantities of less than </a:t>
            </a:r>
          </a:p>
          <a:p>
            <a:pPr marL="0" indent="0">
              <a:defRPr/>
            </a:pPr>
            <a:r>
              <a:rPr lang="en-GB" altLang="en-US" dirty="0"/>
              <a:t>1 gram should be written in milligrams e.g. 500mg, </a:t>
            </a:r>
            <a:r>
              <a:rPr lang="en-GB" altLang="en-US" b="1" u="sng" dirty="0"/>
              <a:t>not 0.5g</a:t>
            </a:r>
          </a:p>
          <a:p>
            <a:pPr>
              <a:buFont typeface="Arial" charset="0"/>
              <a:buChar char="•"/>
              <a:defRPr/>
            </a:pPr>
            <a:endParaRPr lang="en-GB" altLang="en-US" sz="900" u="sng" dirty="0"/>
          </a:p>
          <a:p>
            <a:pPr marL="0" indent="0">
              <a:defRPr/>
            </a:pPr>
            <a:r>
              <a:rPr lang="en-GB" altLang="en-US" dirty="0"/>
              <a:t>When decimals are unavoidable, a zero should be written in front of </a:t>
            </a:r>
          </a:p>
          <a:p>
            <a:pPr marL="0" indent="0">
              <a:defRPr/>
            </a:pPr>
            <a:r>
              <a:rPr lang="en-GB" altLang="en-US" dirty="0"/>
              <a:t>the decimal point where there is no other figure e.g. 0.5ml, </a:t>
            </a:r>
            <a:r>
              <a:rPr lang="en-GB" altLang="en-US" b="1" u="sng" dirty="0"/>
              <a:t>not .5ml</a:t>
            </a:r>
          </a:p>
          <a:p>
            <a:pPr>
              <a:buFont typeface="Arial" charset="0"/>
              <a:buChar char="•"/>
              <a:defRPr/>
            </a:pPr>
            <a:endParaRPr lang="en-GB" altLang="en-US" sz="900" b="1" u="sng" dirty="0"/>
          </a:p>
          <a:p>
            <a:pPr marL="0" indent="0">
              <a:defRPr/>
            </a:pPr>
            <a:r>
              <a:rPr lang="en-GB" altLang="en-US" dirty="0"/>
              <a:t>Dose and frequency should be stated; for preparations to be taken</a:t>
            </a:r>
          </a:p>
          <a:p>
            <a:pPr marL="0" indent="0">
              <a:defRPr/>
            </a:pPr>
            <a:r>
              <a:rPr lang="en-GB" altLang="en-US" dirty="0"/>
              <a:t> ‘as required’ a minimum dose interval should be specified</a:t>
            </a:r>
          </a:p>
          <a:p>
            <a:pPr>
              <a:buFont typeface="Arial" charset="0"/>
              <a:buChar char="•"/>
              <a:defRPr/>
            </a:pPr>
            <a:endParaRPr lang="en-GB" altLang="en-US" sz="900" dirty="0"/>
          </a:p>
          <a:p>
            <a:pPr marL="0" indent="0">
              <a:defRPr/>
            </a:pPr>
            <a:r>
              <a:rPr lang="en-GB" altLang="en-US" dirty="0"/>
              <a:t>The names of medicines and preparations should be written clearly </a:t>
            </a:r>
          </a:p>
          <a:p>
            <a:pPr marL="0" indent="0">
              <a:defRPr/>
            </a:pPr>
            <a:r>
              <a:rPr lang="en-GB" altLang="en-US" dirty="0"/>
              <a:t>and not abbreviated, using approved titles only</a:t>
            </a:r>
          </a:p>
          <a:p>
            <a:pPr>
              <a:buFont typeface="Arial" charset="0"/>
              <a:buChar char="•"/>
              <a:defRPr/>
            </a:pPr>
            <a:endParaRPr lang="en-GB" altLang="en-US" sz="900" dirty="0"/>
          </a:p>
          <a:p>
            <a:pPr marL="0" indent="0">
              <a:defRPr/>
            </a:pPr>
            <a:r>
              <a:rPr lang="en-GB" altLang="en-US" dirty="0"/>
              <a:t>The quantity to be supplied should be clear. The number of days</a:t>
            </a:r>
          </a:p>
          <a:p>
            <a:pPr marL="0" indent="0">
              <a:defRPr/>
            </a:pPr>
            <a:r>
              <a:rPr lang="en-GB" altLang="en-US" dirty="0"/>
              <a:t> treatment should be indicated in the box provided on the NHS forms</a:t>
            </a:r>
          </a:p>
          <a:p>
            <a:pPr marL="0" indent="0">
              <a:defRPr/>
            </a:pPr>
            <a:endParaRPr lang="en-GB" altLang="en-US" dirty="0"/>
          </a:p>
        </p:txBody>
      </p:sp>
      <p:sp>
        <p:nvSpPr>
          <p:cNvPr id="1382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latin typeface="Times New Roman" pitchFamily="18" charset="0"/>
              </a:rPr>
              <a:t>Directorate of Integrated Care</a:t>
            </a:r>
          </a:p>
        </p:txBody>
      </p:sp>
      <p:sp>
        <p:nvSpPr>
          <p:cNvPr id="138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214F38-3A65-4E3D-BDA7-C029253FE7BC}" type="slidenum">
              <a:rPr lang="en-GB" altLang="en-US" smtClean="0">
                <a:latin typeface="Times New Roman" pitchFamily="18" charset="0"/>
              </a:rPr>
              <a:pPr eaLnBrk="1" hangingPunct="1">
                <a:spcBef>
                  <a:spcPct val="0"/>
                </a:spcBef>
              </a:pPr>
              <a:t>78</a:t>
            </a:fld>
            <a:endParaRPr lang="en-GB" altLang="en-US">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211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211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546E026-4500-42B6-AA62-DB596CCC89C3}" type="slidenum">
              <a:rPr lang="en-GB" altLang="en-US" smtClean="0">
                <a:latin typeface="Times New Roman" pitchFamily="18" charset="0"/>
              </a:rPr>
              <a:pPr eaLnBrk="1" hangingPunct="1">
                <a:spcBef>
                  <a:spcPct val="0"/>
                </a:spcBef>
              </a:pPr>
              <a:t>79</a:t>
            </a:fld>
            <a:endParaRPr lang="en-GB" altLang="en-US">
              <a:latin typeface="Times New Roman" pitchFamily="18" charset="0"/>
            </a:endParaRPr>
          </a:p>
        </p:txBody>
      </p:sp>
    </p:spTree>
    <p:extLst>
      <p:ext uri="{BB962C8B-B14F-4D97-AF65-F5344CB8AC3E}">
        <p14:creationId xmlns:p14="http://schemas.microsoft.com/office/powerpoint/2010/main" val="3770506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43000" y="685800"/>
            <a:ext cx="4572000" cy="3429000"/>
          </a:xfrm>
          <a:ln/>
        </p:spPr>
      </p:sp>
      <p:sp>
        <p:nvSpPr>
          <p:cNvPr id="200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itchFamily="34" charset="0"/>
              </a:rPr>
              <a:t>There are no limitations on the number or type of medicines that you dentists can administer or prescribe to a private patient under your care although dentists have an ethical responsibility to restrict your prescribing to areas in which they are competent.</a:t>
            </a:r>
          </a:p>
          <a:p>
            <a:endParaRPr lang="en-GB" altLang="en-US">
              <a:latin typeface="Arial" pitchFamily="34" charset="0"/>
            </a:endParaRPr>
          </a:p>
        </p:txBody>
      </p:sp>
      <p:sp>
        <p:nvSpPr>
          <p:cNvPr id="2007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07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53A1FE-5BDC-435D-BD7C-40522E17995E}" type="slidenum">
              <a:rPr lang="en-GB" altLang="en-US" smtClean="0">
                <a:latin typeface="Times New Roman" pitchFamily="18" charset="0"/>
              </a:rPr>
              <a:pPr eaLnBrk="1" hangingPunct="1">
                <a:spcBef>
                  <a:spcPct val="0"/>
                </a:spcBef>
              </a:pPr>
              <a:t>80</a:t>
            </a:fld>
            <a:endParaRPr lang="en-GB" altLang="en-US">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173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17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833542C-C8AE-4C97-80CC-20BD65D5175B}" type="slidenum">
              <a:rPr lang="en-GB" altLang="en-US" smtClean="0">
                <a:latin typeface="Times New Roman" pitchFamily="18" charset="0"/>
              </a:rPr>
              <a:pPr eaLnBrk="1" hangingPunct="1">
                <a:spcBef>
                  <a:spcPct val="0"/>
                </a:spcBef>
              </a:pPr>
              <a:t>81</a:t>
            </a:fld>
            <a:endParaRPr lang="en-GB"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336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33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BD332E-1E2A-49FE-9D99-FB66D81CBB35}" type="slidenum">
              <a:rPr lang="en-GB" altLang="en-US" smtClean="0">
                <a:latin typeface="Times New Roman" pitchFamily="18" charset="0"/>
              </a:rPr>
              <a:pPr eaLnBrk="1" hangingPunct="1">
                <a:spcBef>
                  <a:spcPct val="0"/>
                </a:spcBef>
              </a:pPr>
              <a:t>11</a:t>
            </a:fld>
            <a:endParaRPr lang="en-GB" altLang="en-US">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27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27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16553B-80E4-497F-AF36-ED8A9F55E567}" type="slidenum">
              <a:rPr lang="en-GB" altLang="en-US" smtClean="0">
                <a:latin typeface="Times New Roman" pitchFamily="18" charset="0"/>
              </a:rPr>
              <a:pPr eaLnBrk="1" hangingPunct="1">
                <a:spcBef>
                  <a:spcPct val="0"/>
                </a:spcBef>
              </a:pPr>
              <a:t>82</a:t>
            </a:fld>
            <a:endParaRPr lang="en-GB" altLang="en-US">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37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37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7FC8C8E-BA9D-45DC-B527-F600FF86A25A}" type="slidenum">
              <a:rPr lang="en-GB" altLang="en-US" smtClean="0">
                <a:latin typeface="Times New Roman" pitchFamily="18" charset="0"/>
              </a:rPr>
              <a:pPr eaLnBrk="1" hangingPunct="1">
                <a:spcBef>
                  <a:spcPct val="0"/>
                </a:spcBef>
              </a:pPr>
              <a:t>83</a:t>
            </a:fld>
            <a:endParaRPr lang="en-GB" altLang="en-US">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1143000" y="685800"/>
            <a:ext cx="4572000" cy="3429000"/>
          </a:xfrm>
          <a:ln/>
        </p:spPr>
      </p:sp>
      <p:sp>
        <p:nvSpPr>
          <p:cNvPr id="204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4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90714B-DB0B-496A-A033-31E2D8717191}" type="slidenum">
              <a:rPr lang="en-GB" altLang="en-US" smtClean="0">
                <a:latin typeface="Times New Roman" pitchFamily="18" charset="0"/>
              </a:rPr>
              <a:pPr eaLnBrk="1" hangingPunct="1">
                <a:spcBef>
                  <a:spcPct val="0"/>
                </a:spcBef>
              </a:pPr>
              <a:t>84</a:t>
            </a:fld>
            <a:endParaRPr lang="en-GB" altLang="en-US">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solidFill>
                  <a:srgbClr val="000000"/>
                </a:solidFill>
              </a:rPr>
              <a:t>Blank NHS prescription forms are of considerable value and should be stored securely. The stealing and misuse of prescription forms could be minimised by the following precautions:</a:t>
            </a:r>
          </a:p>
          <a:p>
            <a:pPr marL="0" indent="0">
              <a:buFontTx/>
              <a:buChar char="•"/>
            </a:pPr>
            <a:r>
              <a:rPr lang="en-GB" altLang="en-US">
                <a:solidFill>
                  <a:srgbClr val="000000"/>
                </a:solidFill>
              </a:rPr>
              <a:t> do not leave the prescription pad visible or unattended if called away from the surgery; when not in use, keep prescription forms in a locked drawer within the surgery</a:t>
            </a:r>
          </a:p>
          <a:p>
            <a:pPr marL="0" indent="0">
              <a:buFontTx/>
              <a:buChar char="•"/>
            </a:pPr>
            <a:r>
              <a:rPr lang="en-GB" altLang="en-US">
                <a:solidFill>
                  <a:srgbClr val="000000"/>
                </a:solidFill>
              </a:rPr>
              <a:t> draw a diagonal line across the blank part of the form under the prescription</a:t>
            </a:r>
          </a:p>
          <a:p>
            <a:pPr marL="0" indent="0">
              <a:buFontTx/>
              <a:buChar char="•"/>
            </a:pPr>
            <a:r>
              <a:rPr lang="en-GB" altLang="en-US">
                <a:solidFill>
                  <a:srgbClr val="000000"/>
                </a:solidFill>
              </a:rPr>
              <a:t> write the quantity in words and figures when prescribing medicines that might be prone to abuse – this is obligatory for Controlled Drugs</a:t>
            </a:r>
          </a:p>
          <a:p>
            <a:pPr marL="0" indent="0">
              <a:buFontTx/>
              <a:buChar char="•"/>
            </a:pPr>
            <a:r>
              <a:rPr lang="en-GB" altLang="en-US">
                <a:solidFill>
                  <a:srgbClr val="000000"/>
                </a:solidFill>
              </a:rPr>
              <a:t> alterations are best avoided but if any are made they should be clear and unambiguous; add initials against alterations  </a:t>
            </a:r>
          </a:p>
          <a:p>
            <a:pPr marL="0" indent="0">
              <a:buFontTx/>
              <a:buChar char="•"/>
            </a:pPr>
            <a:r>
              <a:rPr lang="en-GB" altLang="en-US">
                <a:solidFill>
                  <a:srgbClr val="000000"/>
                </a:solidFill>
              </a:rPr>
              <a:t>if prescriptions are to be collected they should be kept in a safe place</a:t>
            </a:r>
          </a:p>
          <a:p>
            <a:pPr marL="0" indent="0">
              <a:buFontTx/>
              <a:buChar char="•"/>
            </a:pPr>
            <a:endParaRPr lang="en-GB" altLang="en-US">
              <a:solidFill>
                <a:srgbClr val="000000"/>
              </a:solidFill>
            </a:endParaRPr>
          </a:p>
          <a:p>
            <a:pPr marL="0" indent="0"/>
            <a:r>
              <a:rPr lang="en-GB" altLang="en-US">
                <a:solidFill>
                  <a:srgbClr val="000000"/>
                </a:solidFill>
              </a:rPr>
              <a:t>The Practice should have a written protocol signed up to by all staff outlining procedures  for the management of prescription security </a:t>
            </a:r>
          </a:p>
          <a:p>
            <a:pPr marL="0" indent="0"/>
            <a:r>
              <a:rPr lang="en-GB" altLang="en-US">
                <a:solidFill>
                  <a:srgbClr val="000000"/>
                </a:solidFill>
              </a:rPr>
              <a:t>A register should be maintained detailing information about prescriptions ordered, received and taken for use. </a:t>
            </a:r>
          </a:p>
          <a:p>
            <a:pPr marL="0" indent="0"/>
            <a:r>
              <a:rPr lang="en-GB" altLang="en-US">
                <a:solidFill>
                  <a:srgbClr val="000000"/>
                </a:solidFill>
              </a:rPr>
              <a:t>Nominated person(s) should be appointed to take responsibility for prescription security procedures </a:t>
            </a:r>
          </a:p>
          <a:p>
            <a:pPr marL="0" indent="0"/>
            <a:endParaRPr lang="en-GB" altLang="en-US">
              <a:solidFill>
                <a:srgbClr val="000000"/>
              </a:solidFill>
            </a:endParaRPr>
          </a:p>
          <a:p>
            <a:pPr marL="0" indent="0"/>
            <a:endParaRPr lang="en-US" altLang="en-US"/>
          </a:p>
        </p:txBody>
      </p:sp>
      <p:sp>
        <p:nvSpPr>
          <p:cNvPr id="1392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latin typeface="Times New Roman" pitchFamily="18" charset="0"/>
              </a:rPr>
              <a:t>Directorate of Integrated Care</a:t>
            </a:r>
          </a:p>
        </p:txBody>
      </p:sp>
      <p:sp>
        <p:nvSpPr>
          <p:cNvPr id="1392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32F4D0-FE96-44EA-BF91-E15F082C9F50}" type="slidenum">
              <a:rPr lang="en-GB" altLang="en-US" smtClean="0">
                <a:latin typeface="Times New Roman" pitchFamily="18" charset="0"/>
              </a:rPr>
              <a:pPr eaLnBrk="1" hangingPunct="1">
                <a:spcBef>
                  <a:spcPct val="0"/>
                </a:spcBef>
              </a:pPr>
              <a:t>85</a:t>
            </a:fld>
            <a:endParaRPr lang="en-GB" altLang="en-US">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81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81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7BB8B6-8D88-4B8C-BC7F-0D213C0DD88D}" type="slidenum">
              <a:rPr lang="en-GB" altLang="en-US" smtClean="0">
                <a:latin typeface="Times New Roman" pitchFamily="18" charset="0"/>
              </a:rPr>
              <a:pPr eaLnBrk="1" hangingPunct="1">
                <a:spcBef>
                  <a:spcPct val="0"/>
                </a:spcBef>
              </a:pPr>
              <a:t>86</a:t>
            </a:fld>
            <a:endParaRPr lang="en-GB" altLang="en-US">
              <a:latin typeface="Times New Roman" pitchFamily="18" charset="0"/>
            </a:endParaRPr>
          </a:p>
        </p:txBody>
      </p:sp>
    </p:spTree>
    <p:extLst>
      <p:ext uri="{BB962C8B-B14F-4D97-AF65-F5344CB8AC3E}">
        <p14:creationId xmlns:p14="http://schemas.microsoft.com/office/powerpoint/2010/main" val="3557564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GB" altLang="en-US">
                <a:latin typeface="Arial" pitchFamily="34" charset="0"/>
              </a:rPr>
              <a:t>After the community pharmacist dispenses the NHS/PCD1 form they submit it to the BSO.  The HSCB is responsible for monitoring private and NHS controlled drug prescribing; data to enable this is made available to the HSCB by the BSO</a:t>
            </a:r>
          </a:p>
          <a:p>
            <a:pPr marL="0" indent="0"/>
            <a:endParaRPr lang="en-GB" altLang="en-US">
              <a:latin typeface="Arial" pitchFamily="34" charset="0"/>
            </a:endParaRPr>
          </a:p>
        </p:txBody>
      </p:sp>
      <p:sp>
        <p:nvSpPr>
          <p:cNvPr id="2160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60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9EF121C-FAB8-4293-BEB9-0F1DE4307CB2}" type="slidenum">
              <a:rPr lang="en-GB" altLang="en-US" smtClean="0">
                <a:latin typeface="Times New Roman" pitchFamily="18" charset="0"/>
              </a:rPr>
              <a:pPr eaLnBrk="1" hangingPunct="1">
                <a:spcBef>
                  <a:spcPct val="0"/>
                </a:spcBef>
              </a:pPr>
              <a:t>88</a:t>
            </a:fld>
            <a:endParaRPr lang="en-GB" altLang="en-US">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70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70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1E56F5-5DE8-41F0-810F-91AE8A8273C1}" type="slidenum">
              <a:rPr lang="en-GB" altLang="en-US" smtClean="0">
                <a:latin typeface="Times New Roman" pitchFamily="18" charset="0"/>
              </a:rPr>
              <a:pPr eaLnBrk="1" hangingPunct="1">
                <a:spcBef>
                  <a:spcPct val="0"/>
                </a:spcBef>
              </a:pPr>
              <a:t>90</a:t>
            </a:fld>
            <a:endParaRPr lang="en-GB" altLang="en-US">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74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74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2FDFFA-79C7-4C1B-84F2-3B9FF611F254}" type="slidenum">
              <a:rPr lang="en-GB" altLang="en-US" smtClean="0">
                <a:latin typeface="Times New Roman" pitchFamily="18" charset="0"/>
              </a:rPr>
              <a:pPr eaLnBrk="1" hangingPunct="1">
                <a:spcBef>
                  <a:spcPct val="0"/>
                </a:spcBef>
              </a:pPr>
              <a:t>98</a:t>
            </a:fld>
            <a:endParaRPr lang="en-GB" altLang="en-US">
              <a:latin typeface="Times New Roman" pitchFamily="18" charset="0"/>
            </a:endParaRPr>
          </a:p>
        </p:txBody>
      </p:sp>
    </p:spTree>
    <p:extLst>
      <p:ext uri="{BB962C8B-B14F-4D97-AF65-F5344CB8AC3E}">
        <p14:creationId xmlns:p14="http://schemas.microsoft.com/office/powerpoint/2010/main" val="237188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43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43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4A923DF-3561-4F8B-BE46-3A396E4D4FED}" type="slidenum">
              <a:rPr lang="en-GB" altLang="en-US" smtClean="0">
                <a:latin typeface="Times New Roman" pitchFamily="18" charset="0"/>
              </a:rPr>
              <a:pPr eaLnBrk="1" hangingPunct="1">
                <a:spcBef>
                  <a:spcPct val="0"/>
                </a:spcBef>
              </a:pPr>
              <a:t>12</a:t>
            </a:fld>
            <a:endParaRPr lang="en-GB"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54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54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0AB376F-F5B6-498D-B0AB-7CE976E3D415}" type="slidenum">
              <a:rPr lang="en-GB" altLang="en-US" smtClean="0">
                <a:latin typeface="Times New Roman" pitchFamily="18" charset="0"/>
              </a:rPr>
              <a:pPr eaLnBrk="1" hangingPunct="1">
                <a:spcBef>
                  <a:spcPct val="0"/>
                </a:spcBef>
              </a:pPr>
              <a:t>13</a:t>
            </a:fld>
            <a:endParaRPr lang="en-GB"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64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95CFC5-4F52-4654-A50A-FD129B61FD1F}" type="slidenum">
              <a:rPr lang="en-GB" altLang="en-US" smtClean="0">
                <a:latin typeface="Times New Roman" pitchFamily="18" charset="0"/>
              </a:rPr>
              <a:pPr eaLnBrk="1" hangingPunct="1">
                <a:spcBef>
                  <a:spcPct val="0"/>
                </a:spcBef>
              </a:pPr>
              <a:t>14</a:t>
            </a:fld>
            <a:endParaRPr lang="en-GB"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2627784" y="6514221"/>
            <a:ext cx="4248472" cy="365125"/>
          </a:xfrm>
          <a:prstGeom prst="rect">
            <a:avLst/>
          </a:prstGeom>
        </p:spPr>
        <p:txBody>
          <a:bodyPr/>
          <a:lstStyle>
            <a:lvl1pPr>
              <a:defRPr sz="1400" b="1">
                <a:latin typeface="Arial" panose="020B0604020202020204" pitchFamily="34" charset="0"/>
                <a:cs typeface="Arial" panose="020B0604020202020204" pitchFamily="34" charset="0"/>
              </a:defRPr>
            </a:lvl1pPr>
          </a:lstStyle>
          <a:p>
            <a:r>
              <a:rPr lang="en-GB" dirty="0"/>
              <a:t>Strategic Planning and Performance Group</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538"/>
            <a:ext cx="2353400" cy="64807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1616" y="-10470"/>
            <a:ext cx="1912384" cy="1351238"/>
          </a:xfrm>
          <a:prstGeom prst="rect">
            <a:avLst/>
          </a:prstGeom>
        </p:spPr>
      </p:pic>
    </p:spTree>
    <p:extLst>
      <p:ext uri="{BB962C8B-B14F-4D97-AF65-F5344CB8AC3E}">
        <p14:creationId xmlns:p14="http://schemas.microsoft.com/office/powerpoint/2010/main" val="31056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10/03/2026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90409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10/03/2026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35058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10/03/2026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13833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635B8-877F-4812-8502-914BB186BDCE}" type="datetimeFigureOut">
              <a:rPr lang="en-GB" smtClean="0"/>
              <a:t>10/03/2026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96541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2635B8-877F-4812-8502-914BB186BDCE}" type="datetimeFigureOut">
              <a:rPr lang="en-GB" smtClean="0"/>
              <a:t>10/03/2026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84123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2635B8-877F-4812-8502-914BB186BDCE}" type="datetimeFigureOut">
              <a:rPr lang="en-GB" smtClean="0"/>
              <a:t>10/03/2026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41097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2635B8-877F-4812-8502-914BB186BDCE}" type="datetimeFigureOut">
              <a:rPr lang="en-GB" smtClean="0"/>
              <a:t>10/03/2026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1899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635B8-877F-4812-8502-914BB186BDCE}" type="datetimeFigureOut">
              <a:rPr lang="en-GB" smtClean="0"/>
              <a:t>10/03/2026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427708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10/03/2026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33215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10/03/2026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121549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35B8-877F-4812-8502-914BB186BDCE}" type="datetimeFigureOut">
              <a:rPr lang="en-GB" smtClean="0"/>
              <a:t>10/03/2026</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2CC18-F87A-40E9-B8DC-16FB581B47EF}" type="slidenum">
              <a:rPr lang="en-GB" smtClean="0"/>
              <a:t>‹#›</a:t>
            </a:fld>
            <a:endParaRPr lang="en-GB"/>
          </a:p>
        </p:txBody>
      </p:sp>
      <p:sp>
        <p:nvSpPr>
          <p:cNvPr id="7" name="Footer Placeholder 4"/>
          <p:cNvSpPr txBox="1">
            <a:spLocks/>
          </p:cNvSpPr>
          <p:nvPr userDrawn="1"/>
        </p:nvSpPr>
        <p:spPr>
          <a:xfrm>
            <a:off x="2627784" y="6376243"/>
            <a:ext cx="4248472" cy="365125"/>
          </a:xfrm>
          <a:prstGeom prst="rect">
            <a:avLst/>
          </a:prstGeom>
        </p:spPr>
        <p:txBody>
          <a:bodyPr/>
          <a:lstStyle>
            <a:defPPr>
              <a:defRPr lang="en-US"/>
            </a:defPPr>
            <a:lvl1pPr marL="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Strategic Planning and Performance Group</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504" y="61538"/>
            <a:ext cx="2353400" cy="64807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31616" y="61538"/>
            <a:ext cx="1912384" cy="1351238"/>
          </a:xfrm>
          <a:prstGeom prst="rect">
            <a:avLst/>
          </a:prstGeom>
        </p:spPr>
      </p:pic>
    </p:spTree>
    <p:extLst>
      <p:ext uri="{BB962C8B-B14F-4D97-AF65-F5344CB8AC3E}">
        <p14:creationId xmlns:p14="http://schemas.microsoft.com/office/powerpoint/2010/main" val="241045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gds-regulations-ni-199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dental-charges-fees/statement-of-dental-remuneration-sd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DS.Correspondence@hscni.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westernldc@hotmail.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new-entrants-to-the-ni-dental-lis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professionalSupportTeam@hscni.net" TargetMode="External"/><Relationship Id="rId4" Type="http://schemas.openxmlformats.org/officeDocument/2006/relationships/hyperlink" Target="https://bso.hscni.net/directorates/operations/family-practitioner-services/dental-services/contractor-information/forms-librar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scpensions.hscni.n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forms-librar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bso-dental-port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rofessionalSupportTeam@hscni.ne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bso.hscni.net/directorates/operations/family-practitioner-services/dental-services/contractor-information/governan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ico.org.uk/for-organisations/uk-gdpr-guidance-and-resource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sed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sdcep.org.uk/published-guidance/conscious-sedation/"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changes-to-the-use-of-dental-amalg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edc@duc.hscni.ne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referral-guidelines-for-hospital-dental-servic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prescription-form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ni.gov.uk/publications/professional-dental-guidance-public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cfps.hscni.net/repor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dental-prescribing-guidance/"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ttp://www.hse.gov.uk/risk/index.htm" TargetMode="External"/><Relationship Id="rId3" Type="http://schemas.openxmlformats.org/officeDocument/2006/relationships/hyperlink" Target="https://bso.hscni.net/directorates/operations/family-practitioner-services/dental-services/contractor-information/forms-library/" TargetMode="External"/><Relationship Id="rId7" Type="http://schemas.openxmlformats.org/officeDocument/2006/relationships/hyperlink" Target="https://bso.hscni.net/" TargetMode="External"/><Relationship Id="rId2" Type="http://schemas.openxmlformats.org/officeDocument/2006/relationships/hyperlink" Target="https://bso.hscni.net/directorates/operations/family-practitioner-services/dental-services/contractor-information/new-entrants-to-the-ni-dental-list/" TargetMode="External"/><Relationship Id="rId1" Type="http://schemas.openxmlformats.org/officeDocument/2006/relationships/slideLayout" Target="../slideLayouts/slideLayout2.xml"/><Relationship Id="rId6" Type="http://schemas.openxmlformats.org/officeDocument/2006/relationships/hyperlink" Target="https://online.hscni.net/" TargetMode="External"/><Relationship Id="rId5" Type="http://schemas.openxmlformats.org/officeDocument/2006/relationships/hyperlink" Target="https://www.health-ni.gov.uk/topics/dentistry" TargetMode="External"/><Relationship Id="rId10" Type="http://schemas.openxmlformats.org/officeDocument/2006/relationships/hyperlink" Target="http://www.gdc-uk.org/" TargetMode="External"/><Relationship Id="rId4" Type="http://schemas.openxmlformats.org/officeDocument/2006/relationships/hyperlink" Target="https://bso.hscni.net/directorates/operations/family-practitioner-services/dental-services/dental-charges-fees/statement-of-dental-remuneration-sdr/" TargetMode="External"/><Relationship Id="rId9" Type="http://schemas.openxmlformats.org/officeDocument/2006/relationships/hyperlink" Target="http://www.rqia.org.uk/"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685800" y="1628775"/>
            <a:ext cx="7772400" cy="1584325"/>
          </a:xfrm>
        </p:spPr>
        <p:txBody>
          <a:bodyPr>
            <a:normAutofit fontScale="90000"/>
          </a:bodyPr>
          <a:lstStyle/>
          <a:p>
            <a:pPr algn="ctr"/>
            <a:r>
              <a:rPr lang="en-GB" altLang="en-US" sz="4800" dirty="0"/>
              <a:t>Strategic Planning and Performance Group of the Department of Health</a:t>
            </a:r>
            <a:endParaRPr lang="en-GB" altLang="en-US" dirty="0"/>
          </a:p>
        </p:txBody>
      </p:sp>
      <p:sp>
        <p:nvSpPr>
          <p:cNvPr id="28675" name="Subtitle 4"/>
          <p:cNvSpPr>
            <a:spLocks noGrp="1"/>
          </p:cNvSpPr>
          <p:nvPr>
            <p:ph type="subTitle" idx="1"/>
          </p:nvPr>
        </p:nvSpPr>
        <p:spPr>
          <a:xfrm>
            <a:off x="1403350" y="3933825"/>
            <a:ext cx="6553200" cy="2159000"/>
          </a:xfrm>
        </p:spPr>
        <p:txBody>
          <a:bodyPr>
            <a:normAutofit/>
          </a:bodyPr>
          <a:lstStyle/>
          <a:p>
            <a:r>
              <a:rPr lang="en-US" altLang="en-US" sz="3600" dirty="0">
                <a:solidFill>
                  <a:schemeClr val="tx1"/>
                </a:solidFill>
              </a:rPr>
              <a:t>Joining the NI Dental List</a:t>
            </a:r>
          </a:p>
          <a:p>
            <a:br>
              <a:rPr lang="en-US" altLang="en-US" dirty="0"/>
            </a:br>
            <a:endParaRPr lang="en-US" altLang="en-US" dirty="0"/>
          </a:p>
        </p:txBody>
      </p:sp>
    </p:spTree>
    <p:extLst>
      <p:ext uri="{BB962C8B-B14F-4D97-AF65-F5344CB8AC3E}">
        <p14:creationId xmlns:p14="http://schemas.microsoft.com/office/powerpoint/2010/main" val="26259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1412875"/>
            <a:ext cx="8305800" cy="1079500"/>
          </a:xfrm>
        </p:spPr>
        <p:txBody>
          <a:bodyPr>
            <a:normAutofit fontScale="90000"/>
          </a:bodyPr>
          <a:lstStyle/>
          <a:p>
            <a:pPr algn="ctr" eaLnBrk="1" hangingPunct="1"/>
            <a:r>
              <a:rPr lang="en-GB" altLang="en-US" sz="3600" dirty="0"/>
              <a:t>General Dental Services  Regulations </a:t>
            </a:r>
            <a:br>
              <a:rPr lang="en-GB" altLang="en-US" sz="3200" dirty="0"/>
            </a:br>
            <a:r>
              <a:rPr lang="en-GB" altLang="en-US" dirty="0"/>
              <a:t>(</a:t>
            </a:r>
            <a:r>
              <a:rPr lang="en-GB" altLang="en-US" sz="2800" dirty="0"/>
              <a:t>Terms of Service</a:t>
            </a:r>
            <a:r>
              <a:rPr lang="en-GB" altLang="en-US" dirty="0"/>
              <a:t>)</a:t>
            </a:r>
          </a:p>
        </p:txBody>
      </p:sp>
      <p:sp>
        <p:nvSpPr>
          <p:cNvPr id="36867" name="Rectangle 3"/>
          <p:cNvSpPr>
            <a:spLocks noGrp="1" noChangeArrowheads="1"/>
          </p:cNvSpPr>
          <p:nvPr>
            <p:ph type="body" idx="1"/>
          </p:nvPr>
        </p:nvSpPr>
        <p:spPr>
          <a:xfrm>
            <a:off x="457200" y="2708275"/>
            <a:ext cx="8305800" cy="3889375"/>
          </a:xfrm>
        </p:spPr>
        <p:txBody>
          <a:bodyPr>
            <a:normAutofit/>
          </a:bodyPr>
          <a:lstStyle/>
          <a:p>
            <a:pPr marL="457200" indent="-457200" eaLnBrk="1" hangingPunct="1">
              <a:buFont typeface="Arial" pitchFamily="34" charset="0"/>
              <a:buChar char="•"/>
            </a:pPr>
            <a:r>
              <a:rPr lang="en-GB" altLang="en-US" sz="2400" dirty="0"/>
              <a:t>Please note that these Regulations apply to </a:t>
            </a:r>
            <a:r>
              <a:rPr lang="en-GB" altLang="en-US" sz="2400" b="1" dirty="0">
                <a:solidFill>
                  <a:schemeClr val="accent6">
                    <a:lumMod val="75000"/>
                  </a:schemeClr>
                </a:solidFill>
              </a:rPr>
              <a:t>individual practitioners </a:t>
            </a:r>
            <a:r>
              <a:rPr lang="en-GB" altLang="en-US" sz="2400" dirty="0"/>
              <a:t>and not to practices</a:t>
            </a:r>
          </a:p>
          <a:p>
            <a:pPr marL="457200" indent="-457200" eaLnBrk="1" hangingPunct="1">
              <a:buFont typeface="Arial" pitchFamily="34" charset="0"/>
              <a:buChar char="•"/>
            </a:pPr>
            <a:r>
              <a:rPr lang="en-GB" altLang="en-US" sz="2400" dirty="0"/>
              <a:t>For all dentists on the Dental List    </a:t>
            </a:r>
          </a:p>
          <a:p>
            <a:pPr marL="457200" indent="-457200" eaLnBrk="1" hangingPunct="1">
              <a:buFont typeface="Arial" pitchFamily="34" charset="0"/>
              <a:buChar char="•"/>
            </a:pPr>
            <a:r>
              <a:rPr lang="en-GB" altLang="en-US" sz="2400" dirty="0"/>
              <a:t>Principal/Associate/Assistant/Deputy</a:t>
            </a:r>
          </a:p>
          <a:p>
            <a:pPr marL="457200" indent="-457200" eaLnBrk="1" hangingPunct="1">
              <a:buFont typeface="Arial" pitchFamily="34" charset="0"/>
              <a:buChar char="•"/>
            </a:pPr>
            <a:r>
              <a:rPr lang="en-GB" altLang="en-US" sz="2400" dirty="0"/>
              <a:t>Role of corporates</a:t>
            </a:r>
          </a:p>
          <a:p>
            <a:pPr marL="457200" indent="-457200"/>
            <a:r>
              <a:rPr lang="en-GB" altLang="en-US" sz="2400" dirty="0">
                <a:hlinkClick r:id="rId3"/>
              </a:rPr>
              <a:t>https://bso.hscni.net/directorates/operations/family-practitioner-services/dental-services/contractor-information/gds-regulations-ni-1993/</a:t>
            </a:r>
            <a:r>
              <a:rPr lang="en-GB" altLang="en-US" sz="2400" dirty="0"/>
              <a:t> </a:t>
            </a:r>
          </a:p>
        </p:txBody>
      </p:sp>
    </p:spTree>
    <p:extLst>
      <p:ext uri="{BB962C8B-B14F-4D97-AF65-F5344CB8AC3E}">
        <p14:creationId xmlns:p14="http://schemas.microsoft.com/office/powerpoint/2010/main" val="225077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980729"/>
            <a:ext cx="8305800" cy="1080120"/>
          </a:xfrm>
        </p:spPr>
        <p:txBody>
          <a:bodyPr>
            <a:normAutofit fontScale="90000"/>
          </a:bodyPr>
          <a:lstStyle/>
          <a:p>
            <a:pPr algn="ctr" eaLnBrk="1" hangingPunct="1"/>
            <a:r>
              <a:rPr lang="en-GB" altLang="en-US" sz="3200" dirty="0"/>
              <a:t>General Dental Services Regulations </a:t>
            </a:r>
            <a:br>
              <a:rPr lang="en-GB" altLang="en-US" sz="3200" dirty="0"/>
            </a:br>
            <a:r>
              <a:rPr lang="en-GB" altLang="en-US" dirty="0"/>
              <a:t>(</a:t>
            </a:r>
            <a:r>
              <a:rPr lang="en-GB" altLang="en-US" sz="2800" dirty="0"/>
              <a:t>Terms of Service</a:t>
            </a:r>
            <a:r>
              <a:rPr lang="en-GB" altLang="en-US" dirty="0"/>
              <a:t>)</a:t>
            </a:r>
          </a:p>
        </p:txBody>
      </p:sp>
      <p:sp>
        <p:nvSpPr>
          <p:cNvPr id="14339" name="Rectangle 3"/>
          <p:cNvSpPr>
            <a:spLocks noGrp="1" noChangeArrowheads="1"/>
          </p:cNvSpPr>
          <p:nvPr>
            <p:ph type="body" idx="1"/>
          </p:nvPr>
        </p:nvSpPr>
        <p:spPr>
          <a:xfrm>
            <a:off x="395536" y="2060850"/>
            <a:ext cx="8305800" cy="4393306"/>
          </a:xfrm>
        </p:spPr>
        <p:txBody>
          <a:bodyPr/>
          <a:lstStyle/>
          <a:p>
            <a:pPr eaLnBrk="1" hangingPunct="1">
              <a:defRPr/>
            </a:pPr>
            <a:r>
              <a:rPr lang="en-GB" altLang="en-US" u="sng" dirty="0"/>
              <a:t>Key areas: </a:t>
            </a:r>
          </a:p>
          <a:p>
            <a:pPr eaLnBrk="1" hangingPunct="1">
              <a:buFont typeface="Wingdings" pitchFamily="2" charset="2"/>
              <a:buAutoNum type="alphaLcPeriod"/>
              <a:defRPr/>
            </a:pPr>
            <a:r>
              <a:rPr lang="en-GB" altLang="en-US" sz="2400" dirty="0"/>
              <a:t>Care quality</a:t>
            </a:r>
          </a:p>
          <a:p>
            <a:pPr eaLnBrk="1" hangingPunct="1">
              <a:buFont typeface="Wingdings" pitchFamily="2" charset="2"/>
              <a:buAutoNum type="alphaLcPeriod"/>
              <a:defRPr/>
            </a:pPr>
            <a:r>
              <a:rPr lang="en-GB" altLang="en-US" sz="2400" dirty="0"/>
              <a:t>Infection Control standards met</a:t>
            </a:r>
          </a:p>
          <a:p>
            <a:pPr eaLnBrk="1" hangingPunct="1">
              <a:buFont typeface="Wingdings" pitchFamily="2" charset="2"/>
              <a:buAutoNum type="alphaLcPeriod"/>
              <a:defRPr/>
            </a:pPr>
            <a:r>
              <a:rPr lang="en-GB" altLang="en-US" sz="2400" dirty="0"/>
              <a:t>Health and Safety Compliance</a:t>
            </a:r>
          </a:p>
          <a:p>
            <a:pPr eaLnBrk="1" hangingPunct="1">
              <a:buFont typeface="Wingdings" pitchFamily="2" charset="2"/>
              <a:buAutoNum type="alphaLcPeriod"/>
              <a:defRPr/>
            </a:pPr>
            <a:r>
              <a:rPr lang="en-GB" altLang="en-US" sz="2400" dirty="0"/>
              <a:t>Radiological Regulations Compliance</a:t>
            </a:r>
          </a:p>
          <a:p>
            <a:pPr eaLnBrk="1" hangingPunct="1">
              <a:buFont typeface="Wingdings" pitchFamily="2" charset="2"/>
              <a:buAutoNum type="alphaLcPeriod"/>
              <a:defRPr/>
            </a:pPr>
            <a:r>
              <a:rPr lang="en-GB" altLang="en-US" sz="2400" dirty="0"/>
              <a:t>CPD compliance (both clinical audit, and peer review and GDC requirements) </a:t>
            </a:r>
          </a:p>
          <a:p>
            <a:pPr marL="0" indent="0" eaLnBrk="1" hangingPunct="1">
              <a:buNone/>
              <a:defRPr/>
            </a:pPr>
            <a:r>
              <a:rPr lang="en-GB" altLang="en-US" sz="2400" dirty="0"/>
              <a:t>f.  Compliance with QA returns (practice based)</a:t>
            </a:r>
          </a:p>
          <a:p>
            <a:pPr eaLnBrk="1" hangingPunct="1">
              <a:defRPr/>
            </a:pPr>
            <a:endParaRPr lang="en-GB" altLang="en-US" dirty="0"/>
          </a:p>
        </p:txBody>
      </p:sp>
    </p:spTree>
    <p:extLst>
      <p:ext uri="{BB962C8B-B14F-4D97-AF65-F5344CB8AC3E}">
        <p14:creationId xmlns:p14="http://schemas.microsoft.com/office/powerpoint/2010/main" val="266895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1412875"/>
            <a:ext cx="8305800" cy="1079500"/>
          </a:xfrm>
        </p:spPr>
        <p:txBody>
          <a:bodyPr/>
          <a:lstStyle/>
          <a:p>
            <a:pPr algn="ctr" eaLnBrk="1" hangingPunct="1"/>
            <a:r>
              <a:rPr lang="en-GB" altLang="en-US" sz="3200"/>
              <a:t>Statement of Dental Remuneration</a:t>
            </a:r>
            <a:endParaRPr lang="en-GB" altLang="en-US"/>
          </a:p>
        </p:txBody>
      </p:sp>
      <p:sp>
        <p:nvSpPr>
          <p:cNvPr id="38915" name="Rectangle 3"/>
          <p:cNvSpPr>
            <a:spLocks noGrp="1" noChangeArrowheads="1"/>
          </p:cNvSpPr>
          <p:nvPr>
            <p:ph type="body" idx="1"/>
          </p:nvPr>
        </p:nvSpPr>
        <p:spPr>
          <a:xfrm>
            <a:off x="457200" y="2492375"/>
            <a:ext cx="8305800" cy="4105275"/>
          </a:xfrm>
        </p:spPr>
        <p:txBody>
          <a:bodyPr/>
          <a:lstStyle/>
          <a:p>
            <a:pPr eaLnBrk="1" hangingPunct="1"/>
            <a:r>
              <a:rPr lang="en-GB" altLang="en-US" dirty="0"/>
              <a:t>List of health service dental treatments and their associated codes and fees</a:t>
            </a:r>
          </a:p>
          <a:p>
            <a:pPr eaLnBrk="1" hangingPunct="1"/>
            <a:endParaRPr lang="en-GB" altLang="en-US" sz="2800" dirty="0"/>
          </a:p>
          <a:p>
            <a:pPr marL="0" indent="0">
              <a:buNone/>
            </a:pPr>
            <a:r>
              <a:rPr lang="en-GB" altLang="en-US" sz="2800" dirty="0"/>
              <a:t>     </a:t>
            </a:r>
            <a:r>
              <a:rPr lang="en-GB" sz="2800" dirty="0">
                <a:hlinkClick r:id="rId3"/>
              </a:rPr>
              <a:t>Statement of Dental Remuneration (SDR) - Business Services Organisation (BSO) Website</a:t>
            </a:r>
            <a:endParaRPr lang="en-GB" sz="2800" dirty="0"/>
          </a:p>
          <a:p>
            <a:pPr marL="0" indent="0">
              <a:buNone/>
            </a:pPr>
            <a:endParaRPr lang="en-GB" altLang="en-US" sz="2800" dirty="0"/>
          </a:p>
          <a:p>
            <a:pPr marL="0" indent="0">
              <a:buNone/>
            </a:pPr>
            <a:endParaRPr lang="en-GB" altLang="en-US" sz="2800" dirty="0"/>
          </a:p>
          <a:p>
            <a:endParaRPr lang="en-GB" altLang="en-US" sz="2800" dirty="0"/>
          </a:p>
          <a:p>
            <a:pPr eaLnBrk="1" hangingPunct="1"/>
            <a:endParaRPr lang="en-GB" altLang="en-US" dirty="0"/>
          </a:p>
        </p:txBody>
      </p:sp>
    </p:spTree>
    <p:extLst>
      <p:ext uri="{BB962C8B-B14F-4D97-AF65-F5344CB8AC3E}">
        <p14:creationId xmlns:p14="http://schemas.microsoft.com/office/powerpoint/2010/main" val="137128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3"/>
          <p:cNvSpPr txBox="1">
            <a:spLocks noChangeArrowheads="1"/>
          </p:cNvSpPr>
          <p:nvPr/>
        </p:nvSpPr>
        <p:spPr bwMode="auto">
          <a:xfrm>
            <a:off x="1116013" y="3429000"/>
            <a:ext cx="3384550"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a:t>Donncha O’Carolan / William </a:t>
            </a:r>
            <a:r>
              <a:rPr lang="en-GB" altLang="en-US" sz="2000" dirty="0"/>
              <a:t>Priestley</a:t>
            </a:r>
          </a:p>
          <a:p>
            <a:pPr eaLnBrk="1" hangingPunct="1">
              <a:spcBef>
                <a:spcPct val="0"/>
              </a:spcBef>
              <a:buClrTx/>
              <a:buSzTx/>
              <a:buFontTx/>
              <a:buNone/>
            </a:pPr>
            <a:r>
              <a:rPr lang="en-GB" altLang="en-US" sz="2000" dirty="0"/>
              <a:t>Joint Regional Lead – GDS and Governance</a:t>
            </a:r>
          </a:p>
        </p:txBody>
      </p:sp>
      <p:sp>
        <p:nvSpPr>
          <p:cNvPr id="39940" name="TextBox 4"/>
          <p:cNvSpPr txBox="1">
            <a:spLocks noChangeArrowheads="1"/>
          </p:cNvSpPr>
          <p:nvPr/>
        </p:nvSpPr>
        <p:spPr bwMode="auto">
          <a:xfrm>
            <a:off x="4716463" y="3448050"/>
            <a:ext cx="395922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Sinead Preston</a:t>
            </a:r>
          </a:p>
          <a:p>
            <a:pPr eaLnBrk="1" hangingPunct="1">
              <a:spcBef>
                <a:spcPct val="0"/>
              </a:spcBef>
              <a:buClrTx/>
              <a:buSzTx/>
              <a:buFontTx/>
              <a:buNone/>
            </a:pPr>
            <a:r>
              <a:rPr lang="en-GB" altLang="en-US" sz="2000" dirty="0"/>
              <a:t>Regional Lead – CDS, HDS and Public Health</a:t>
            </a:r>
          </a:p>
        </p:txBody>
      </p:sp>
      <p:cxnSp>
        <p:nvCxnSpPr>
          <p:cNvPr id="39941" name="Straight Arrow Connector 6"/>
          <p:cNvCxnSpPr>
            <a:cxnSpLocks noChangeShapeType="1"/>
          </p:cNvCxnSpPr>
          <p:nvPr/>
        </p:nvCxnSpPr>
        <p:spPr bwMode="auto">
          <a:xfrm>
            <a:off x="3132138" y="2828925"/>
            <a:ext cx="0" cy="60007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9942" name="Straight Arrow Connector 8"/>
          <p:cNvCxnSpPr>
            <a:cxnSpLocks noChangeShapeType="1"/>
          </p:cNvCxnSpPr>
          <p:nvPr/>
        </p:nvCxnSpPr>
        <p:spPr bwMode="auto">
          <a:xfrm>
            <a:off x="6011863" y="2828925"/>
            <a:ext cx="0" cy="603250"/>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43" name="TextBox 23"/>
          <p:cNvSpPr txBox="1">
            <a:spLocks noChangeArrowheads="1"/>
          </p:cNvSpPr>
          <p:nvPr/>
        </p:nvSpPr>
        <p:spPr bwMode="auto">
          <a:xfrm>
            <a:off x="1198563" y="4848225"/>
            <a:ext cx="6769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endParaRPr lang="en-GB" altLang="en-US" sz="2400" dirty="0">
              <a:solidFill>
                <a:schemeClr val="bg2"/>
              </a:solidFill>
            </a:endParaRPr>
          </a:p>
          <a:p>
            <a:pPr algn="ctr" eaLnBrk="1" hangingPunct="1">
              <a:spcBef>
                <a:spcPct val="0"/>
              </a:spcBef>
              <a:buClrTx/>
              <a:buSzTx/>
              <a:buFontTx/>
              <a:buNone/>
            </a:pPr>
            <a:r>
              <a:rPr lang="en-GB" altLang="en-US" sz="2400" dirty="0"/>
              <a:t>8 Dental Advisers (~6 WTE)</a:t>
            </a:r>
          </a:p>
          <a:p>
            <a:pPr algn="ctr" eaLnBrk="1" hangingPunct="1">
              <a:spcBef>
                <a:spcPct val="0"/>
              </a:spcBef>
              <a:buClrTx/>
              <a:buSzTx/>
            </a:pPr>
            <a:r>
              <a:rPr lang="en-GB" altLang="en-US" sz="2400" dirty="0">
                <a:solidFill>
                  <a:srgbClr val="0000BF"/>
                </a:solidFill>
              </a:rPr>
              <a:t> </a:t>
            </a:r>
            <a:r>
              <a:rPr lang="en-GB" altLang="en-US" sz="3200" b="1" dirty="0">
                <a:solidFill>
                  <a:srgbClr val="0000BF"/>
                </a:solidFill>
              </a:rPr>
              <a:t>Structure of the SPPG - Dental</a:t>
            </a:r>
            <a:endParaRPr lang="en-GB" altLang="en-US" sz="3200" b="1" dirty="0">
              <a:solidFill>
                <a:schemeClr val="bg2"/>
              </a:solidFill>
            </a:endParaRPr>
          </a:p>
        </p:txBody>
      </p:sp>
      <p:sp>
        <p:nvSpPr>
          <p:cNvPr id="39944" name="TextBox 2"/>
          <p:cNvSpPr txBox="1">
            <a:spLocks noChangeArrowheads="1"/>
          </p:cNvSpPr>
          <p:nvPr/>
        </p:nvSpPr>
        <p:spPr bwMode="auto">
          <a:xfrm>
            <a:off x="2927350" y="1628775"/>
            <a:ext cx="331152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2400" dirty="0"/>
              <a:t>Michael Donaldson</a:t>
            </a:r>
          </a:p>
          <a:p>
            <a:pPr algn="ctr" eaLnBrk="1" hangingPunct="1">
              <a:spcBef>
                <a:spcPct val="0"/>
              </a:spcBef>
              <a:buClrTx/>
              <a:buSzTx/>
              <a:buFontTx/>
              <a:buNone/>
            </a:pPr>
            <a:r>
              <a:rPr lang="en-GB" altLang="en-US" sz="2400" dirty="0"/>
              <a:t>AD(D)</a:t>
            </a:r>
          </a:p>
          <a:p>
            <a:pPr algn="ctr" eaLnBrk="1" hangingPunct="1">
              <a:spcBef>
                <a:spcPct val="0"/>
              </a:spcBef>
              <a:buClrTx/>
              <a:buSzTx/>
              <a:buFontTx/>
              <a:buNone/>
            </a:pPr>
            <a:endParaRPr lang="en-GB" altLang="en-US" sz="2400" dirty="0"/>
          </a:p>
        </p:txBody>
      </p:sp>
    </p:spTree>
    <p:extLst>
      <p:ext uri="{BB962C8B-B14F-4D97-AF65-F5344CB8AC3E}">
        <p14:creationId xmlns:p14="http://schemas.microsoft.com/office/powerpoint/2010/main" val="354600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79388" y="1341438"/>
            <a:ext cx="8712200" cy="5400675"/>
          </a:xfrm>
          <a:prstGeom prst="rect">
            <a:avLst/>
          </a:prstGeom>
          <a:noFill/>
          <a:ln w="9525">
            <a:solidFill>
              <a:schemeClr val="bg2"/>
            </a:solidFill>
            <a:miter lim="800000"/>
            <a:headEnd/>
            <a:tailEnd/>
          </a:ln>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pPr>
            <a:r>
              <a:rPr lang="en-GB" altLang="en-US" sz="2800" dirty="0"/>
              <a:t>              8</a:t>
            </a:r>
            <a:r>
              <a:rPr lang="en-GB" altLang="en-US" sz="2800" u="sng" dirty="0"/>
              <a:t> Dental Advisers  DAs  (~6 WTE) </a:t>
            </a:r>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             </a:t>
            </a:r>
          </a:p>
          <a:p>
            <a:pPr eaLnBrk="1" hangingPunct="1">
              <a:spcBef>
                <a:spcPct val="0"/>
              </a:spcBef>
              <a:buClrTx/>
              <a:buSzTx/>
              <a:buFontTx/>
              <a:buNone/>
            </a:pPr>
            <a:r>
              <a:rPr lang="en-GB" altLang="en-US" sz="2000" dirty="0"/>
              <a:t>             Joe McGrady		(South Eastern LCG / BSO)</a:t>
            </a:r>
          </a:p>
          <a:p>
            <a:pPr eaLnBrk="1" hangingPunct="1">
              <a:spcBef>
                <a:spcPct val="0"/>
              </a:spcBef>
              <a:buClrTx/>
              <a:buSzTx/>
            </a:pPr>
            <a:r>
              <a:rPr lang="en-GB" altLang="en-US" sz="2000" dirty="0"/>
              <a:t>             Jonathan Montgomery	(Northern LCG / BSO)</a:t>
            </a:r>
          </a:p>
          <a:p>
            <a:pPr eaLnBrk="1" hangingPunct="1">
              <a:spcBef>
                <a:spcPct val="0"/>
              </a:spcBef>
              <a:buClrTx/>
              <a:buSzTx/>
              <a:buFontTx/>
              <a:buNone/>
            </a:pPr>
            <a:r>
              <a:rPr lang="en-GB" altLang="en-US" sz="2000" dirty="0"/>
              <a:t>	David Marshall</a:t>
            </a:r>
            <a:r>
              <a:rPr lang="en-GB" altLang="en-US" sz="2000" b="1" dirty="0">
                <a:solidFill>
                  <a:schemeClr val="accent6">
                    <a:lumMod val="75000"/>
                  </a:schemeClr>
                </a:solidFill>
              </a:rPr>
              <a:t>               </a:t>
            </a:r>
            <a:r>
              <a:rPr lang="en-GB" altLang="en-US" sz="2000" dirty="0"/>
              <a:t>(RQIA / BSO/ Dental Prescribing)                                                                                                      </a:t>
            </a:r>
          </a:p>
          <a:p>
            <a:pPr eaLnBrk="1" hangingPunct="1">
              <a:spcBef>
                <a:spcPct val="0"/>
              </a:spcBef>
              <a:buClrTx/>
              <a:buSzTx/>
            </a:pPr>
            <a:r>
              <a:rPr lang="en-GB" altLang="en-US" sz="2000" dirty="0"/>
              <a:t>             William Priestley           	(Belfast LCG / RDS)                                              	Julie Collins		(Southern LCG / Orthodontics / RDS)</a:t>
            </a:r>
          </a:p>
          <a:p>
            <a:pPr eaLnBrk="1" hangingPunct="1">
              <a:spcBef>
                <a:spcPct val="0"/>
              </a:spcBef>
              <a:buClrTx/>
              <a:buSzTx/>
              <a:buFontTx/>
              <a:buNone/>
            </a:pPr>
            <a:r>
              <a:rPr lang="en-GB" altLang="en-US" sz="2400" dirty="0">
                <a:solidFill>
                  <a:schemeClr val="bg2"/>
                </a:solidFill>
              </a:rPr>
              <a:t>	</a:t>
            </a:r>
            <a:r>
              <a:rPr lang="en-GB" altLang="en-US" sz="2000" dirty="0"/>
              <a:t>Julie Kelly                    	(Northern LCG / OS pilot)</a:t>
            </a:r>
          </a:p>
          <a:p>
            <a:pPr eaLnBrk="1" hangingPunct="1">
              <a:spcBef>
                <a:spcPct val="0"/>
              </a:spcBef>
              <a:buClrTx/>
              <a:buSzTx/>
              <a:buFontTx/>
              <a:buNone/>
            </a:pPr>
            <a:r>
              <a:rPr lang="en-GB" altLang="en-US" sz="2000" dirty="0"/>
              <a:t>	Derek Maguire              	(Southern LCG / OOH / Probity)</a:t>
            </a:r>
          </a:p>
          <a:p>
            <a:pPr eaLnBrk="1" hangingPunct="1">
              <a:spcBef>
                <a:spcPct val="0"/>
              </a:spcBef>
              <a:buClrTx/>
              <a:buSzTx/>
              <a:buFontTx/>
              <a:buNone/>
            </a:pPr>
            <a:r>
              <a:rPr lang="en-GB" altLang="en-US" sz="2000" dirty="0"/>
              <a:t>  	Gerry Cleary                 	(Western LCG / Probity)</a:t>
            </a:r>
          </a:p>
          <a:p>
            <a:pPr eaLnBrk="1" hangingPunct="1">
              <a:spcBef>
                <a:spcPct val="0"/>
              </a:spcBef>
              <a:buClrTx/>
              <a:buSzTx/>
            </a:pPr>
            <a:r>
              <a:rPr lang="en-GB" altLang="en-US" sz="2000" dirty="0"/>
              <a:t>             Antoinette Toner              (Western LCG / Probity)</a:t>
            </a:r>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  queries to GDS correspondence: </a:t>
            </a:r>
            <a:r>
              <a:rPr lang="en-GB" altLang="en-US" sz="2000" dirty="0">
                <a:hlinkClick r:id="rId3"/>
              </a:rPr>
              <a:t>GDS.Correspondence@hscni.net</a:t>
            </a: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pPr>
            <a:r>
              <a:rPr lang="en-GB" altLang="en-US" sz="2000" dirty="0"/>
              <a:t>		 					</a:t>
            </a:r>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1800" dirty="0">
                <a:solidFill>
                  <a:schemeClr val="bg2"/>
                </a:solidFill>
              </a:rPr>
              <a:t> </a:t>
            </a:r>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solidFill>
                <a:schemeClr val="bg2"/>
              </a:solidFill>
            </a:endParaRPr>
          </a:p>
          <a:p>
            <a:pPr eaLnBrk="1" hangingPunct="1">
              <a:spcBef>
                <a:spcPct val="0"/>
              </a:spcBef>
              <a:buClrTx/>
              <a:buSzTx/>
              <a:buFontTx/>
              <a:buNone/>
            </a:pPr>
            <a:endParaRPr lang="en-GB" altLang="en-US" sz="2000" dirty="0">
              <a:solidFill>
                <a:schemeClr val="bg2"/>
              </a:solidFill>
            </a:endParaRPr>
          </a:p>
          <a:p>
            <a:pPr eaLnBrk="1" hangingPunct="1">
              <a:spcBef>
                <a:spcPct val="0"/>
              </a:spcBef>
              <a:buClrTx/>
              <a:buSzTx/>
              <a:buFontTx/>
              <a:buNone/>
            </a:pPr>
            <a:r>
              <a:rPr lang="en-GB" altLang="en-US" sz="2000" dirty="0">
                <a:solidFill>
                  <a:schemeClr val="bg2"/>
                </a:solidFill>
              </a:rPr>
              <a:t> </a:t>
            </a:r>
            <a:endParaRPr lang="en-GB" altLang="en-US" sz="4000" dirty="0">
              <a:solidFill>
                <a:schemeClr val="bg2"/>
              </a:solidFill>
            </a:endParaRPr>
          </a:p>
        </p:txBody>
      </p:sp>
    </p:spTree>
    <p:extLst>
      <p:ext uri="{BB962C8B-B14F-4D97-AF65-F5344CB8AC3E}">
        <p14:creationId xmlns:p14="http://schemas.microsoft.com/office/powerpoint/2010/main" val="69730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7544" y="764704"/>
            <a:ext cx="8229600" cy="1143000"/>
          </a:xfrm>
        </p:spPr>
        <p:txBody>
          <a:bodyPr/>
          <a:lstStyle/>
          <a:p>
            <a:r>
              <a:rPr lang="en-GB" altLang="en-US" dirty="0"/>
              <a:t>GDPs– how to access information</a:t>
            </a:r>
          </a:p>
        </p:txBody>
      </p:sp>
      <p:sp>
        <p:nvSpPr>
          <p:cNvPr id="3" name="Content Placeholder 2"/>
          <p:cNvSpPr>
            <a:spLocks noGrp="1"/>
          </p:cNvSpPr>
          <p:nvPr>
            <p:ph idx="1"/>
          </p:nvPr>
        </p:nvSpPr>
        <p:spPr>
          <a:xfrm>
            <a:off x="467544" y="1988840"/>
            <a:ext cx="8305800" cy="4320480"/>
          </a:xfrm>
        </p:spPr>
        <p:txBody>
          <a:bodyPr>
            <a:normAutofit lnSpcReduction="10000"/>
          </a:bodyPr>
          <a:lstStyle/>
          <a:p>
            <a:pPr>
              <a:defRPr/>
            </a:pPr>
            <a:r>
              <a:rPr lang="en-GB" sz="3200" dirty="0"/>
              <a:t>GDS Correspondence</a:t>
            </a:r>
          </a:p>
          <a:p>
            <a:pPr>
              <a:defRPr/>
            </a:pPr>
            <a:r>
              <a:rPr lang="en-GB" dirty="0">
                <a:hlinkClick r:id="rId2"/>
              </a:rPr>
              <a:t>Contractor Information - Business Services Organisation (BSO) Website</a:t>
            </a:r>
            <a:endParaRPr lang="en-GB" dirty="0"/>
          </a:p>
          <a:p>
            <a:pPr>
              <a:defRPr/>
            </a:pPr>
            <a:r>
              <a:rPr lang="en-GB" sz="3200" dirty="0"/>
              <a:t>Telephone - email - in person –DAs</a:t>
            </a:r>
          </a:p>
          <a:p>
            <a:pPr>
              <a:defRPr/>
            </a:pPr>
            <a:r>
              <a:rPr lang="en-GB" sz="3200" dirty="0"/>
              <a:t>Local Dental Committees</a:t>
            </a:r>
          </a:p>
          <a:p>
            <a:pPr>
              <a:defRPr/>
            </a:pPr>
            <a:r>
              <a:rPr lang="en-GB" sz="3200" dirty="0"/>
              <a:t>New Starts presentation</a:t>
            </a:r>
          </a:p>
          <a:p>
            <a:pPr>
              <a:defRPr/>
            </a:pPr>
            <a:r>
              <a:rPr lang="en-GB" sz="3200" dirty="0"/>
              <a:t>Talks during FD year</a:t>
            </a:r>
          </a:p>
          <a:p>
            <a:pPr>
              <a:defRPr/>
            </a:pPr>
            <a:r>
              <a:rPr lang="en-GB" sz="3200" dirty="0"/>
              <a:t>Postgraduate courses</a:t>
            </a:r>
          </a:p>
          <a:p>
            <a:pPr marL="0" indent="0">
              <a:buNone/>
              <a:defRPr/>
            </a:pPr>
            <a:endParaRPr lang="en-GB" sz="3200" dirty="0"/>
          </a:p>
          <a:p>
            <a:pPr>
              <a:defRPr/>
            </a:pPr>
            <a:endParaRPr lang="en-GB" sz="3200" dirty="0"/>
          </a:p>
          <a:p>
            <a:pPr>
              <a:defRPr/>
            </a:pPr>
            <a:endParaRPr lang="en-GB" sz="3200" dirty="0"/>
          </a:p>
          <a:p>
            <a:pPr>
              <a:defRPr/>
            </a:pPr>
            <a:endParaRPr lang="en-GB" sz="3200" dirty="0"/>
          </a:p>
        </p:txBody>
      </p:sp>
    </p:spTree>
    <p:extLst>
      <p:ext uri="{BB962C8B-B14F-4D97-AF65-F5344CB8AC3E}">
        <p14:creationId xmlns:p14="http://schemas.microsoft.com/office/powerpoint/2010/main" val="402226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8DA2-6D72-498E-B979-D51F1CB13BD7}"/>
              </a:ext>
            </a:extLst>
          </p:cNvPr>
          <p:cNvSpPr>
            <a:spLocks noGrp="1"/>
          </p:cNvSpPr>
          <p:nvPr>
            <p:ph type="title"/>
          </p:nvPr>
        </p:nvSpPr>
        <p:spPr>
          <a:xfrm>
            <a:off x="457200" y="620688"/>
            <a:ext cx="8229600" cy="796950"/>
          </a:xfrm>
        </p:spPr>
        <p:txBody>
          <a:bodyPr/>
          <a:lstStyle/>
          <a:p>
            <a:r>
              <a:rPr lang="en-GB" dirty="0"/>
              <a:t>Local Dental Committee</a:t>
            </a:r>
          </a:p>
        </p:txBody>
      </p:sp>
      <p:sp>
        <p:nvSpPr>
          <p:cNvPr id="3" name="Content Placeholder 2">
            <a:extLst>
              <a:ext uri="{FF2B5EF4-FFF2-40B4-BE49-F238E27FC236}">
                <a16:creationId xmlns:a16="http://schemas.microsoft.com/office/drawing/2014/main" id="{667BB53C-A03F-4F2B-8F5A-E8FE12F2CA32}"/>
              </a:ext>
            </a:extLst>
          </p:cNvPr>
          <p:cNvSpPr>
            <a:spLocks noGrp="1"/>
          </p:cNvSpPr>
          <p:nvPr>
            <p:ph idx="1"/>
          </p:nvPr>
        </p:nvSpPr>
        <p:spPr/>
        <p:txBody>
          <a:bodyPr>
            <a:normAutofit/>
          </a:bodyPr>
          <a:lstStyle/>
          <a:p>
            <a:pPr marL="0" indent="0">
              <a:buNone/>
            </a:pPr>
            <a:r>
              <a:rPr lang="en-GB" sz="2800" dirty="0"/>
              <a:t>The LDCs in Northern Ireland are endorsed by the BDA and provide support, guidance and advocacy for NHS dentists in their regions. </a:t>
            </a:r>
          </a:p>
          <a:p>
            <a:pPr marL="0" indent="0">
              <a:buNone/>
            </a:pPr>
            <a:r>
              <a:rPr lang="en-GB" sz="2800" dirty="0"/>
              <a:t> </a:t>
            </a:r>
          </a:p>
          <a:p>
            <a:pPr marL="0" indent="0">
              <a:buNone/>
            </a:pPr>
            <a:r>
              <a:rPr lang="en-GB" sz="2000" i="1" dirty="0"/>
              <a:t>Contact Information for Local Dental Committees</a:t>
            </a:r>
          </a:p>
          <a:p>
            <a:r>
              <a:rPr lang="en-GB" sz="2800" b="1" dirty="0"/>
              <a:t>Eastern LDC</a:t>
            </a:r>
            <a:r>
              <a:rPr lang="en-GB" sz="2800" dirty="0"/>
              <a:t>: ealdcsec@hotmail.co.uk</a:t>
            </a:r>
          </a:p>
          <a:p>
            <a:r>
              <a:rPr lang="en-GB" sz="2800" b="1" dirty="0"/>
              <a:t>Northern LDC</a:t>
            </a:r>
            <a:r>
              <a:rPr lang="en-GB" sz="2800" dirty="0"/>
              <a:t>: northernldcni@gmail.com</a:t>
            </a:r>
          </a:p>
          <a:p>
            <a:r>
              <a:rPr lang="en-GB" sz="2800" b="1" dirty="0"/>
              <a:t>Southern LDC</a:t>
            </a:r>
            <a:r>
              <a:rPr lang="en-GB" sz="2800" dirty="0"/>
              <a:t>: southernldc@hotmail.com</a:t>
            </a:r>
          </a:p>
          <a:p>
            <a:r>
              <a:rPr lang="en-GB" sz="2800" b="1" dirty="0"/>
              <a:t>Western LDC: </a:t>
            </a:r>
            <a:r>
              <a:rPr lang="en-GB" sz="2800" u="sng" dirty="0">
                <a:hlinkClick r:id="rId2">
                  <a:extLst>
                    <a:ext uri="{A12FA001-AC4F-418D-AE19-62706E023703}">
                      <ahyp:hlinkClr xmlns:ahyp="http://schemas.microsoft.com/office/drawing/2018/hyperlinkcolor" val="tx"/>
                    </a:ext>
                  </a:extLst>
                </a:hlinkClick>
              </a:rPr>
              <a:t>chairwesternldc@hotmail.com</a:t>
            </a:r>
            <a:r>
              <a:rPr lang="en-GB" sz="2800" dirty="0"/>
              <a:t> </a:t>
            </a:r>
            <a:endParaRPr lang="en-GB" sz="2800" b="1" dirty="0"/>
          </a:p>
          <a:p>
            <a:pPr marL="0" indent="0">
              <a:buNone/>
            </a:pPr>
            <a:endParaRPr lang="en-GB" sz="2800" dirty="0"/>
          </a:p>
        </p:txBody>
      </p:sp>
    </p:spTree>
    <p:extLst>
      <p:ext uri="{BB962C8B-B14F-4D97-AF65-F5344CB8AC3E}">
        <p14:creationId xmlns:p14="http://schemas.microsoft.com/office/powerpoint/2010/main" val="250786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692697"/>
            <a:ext cx="8305800" cy="1008112"/>
          </a:xfrm>
        </p:spPr>
        <p:txBody>
          <a:bodyPr>
            <a:normAutofit/>
          </a:bodyPr>
          <a:lstStyle/>
          <a:p>
            <a:pPr eaLnBrk="1" hangingPunct="1"/>
            <a:r>
              <a:rPr lang="en-GB" altLang="en-US" sz="4000" dirty="0"/>
              <a:t>SPPG Office Contact Numbers: </a:t>
            </a:r>
          </a:p>
        </p:txBody>
      </p:sp>
      <p:sp>
        <p:nvSpPr>
          <p:cNvPr id="41987" name="Rectangle 3"/>
          <p:cNvSpPr>
            <a:spLocks noGrp="1" noChangeArrowheads="1"/>
          </p:cNvSpPr>
          <p:nvPr>
            <p:ph type="body" idx="1"/>
          </p:nvPr>
        </p:nvSpPr>
        <p:spPr>
          <a:xfrm>
            <a:off x="467544" y="2060849"/>
            <a:ext cx="8229600" cy="3960440"/>
          </a:xfrm>
        </p:spPr>
        <p:txBody>
          <a:bodyPr/>
          <a:lstStyle/>
          <a:p>
            <a:pPr marL="0" indent="0" eaLnBrk="1" hangingPunct="1">
              <a:buNone/>
            </a:pPr>
            <a:r>
              <a:rPr lang="en-GB" altLang="en-US" i="1" dirty="0"/>
              <a:t>Directorate of Integrated Care:</a:t>
            </a:r>
          </a:p>
          <a:p>
            <a:pPr eaLnBrk="1" hangingPunct="1">
              <a:buFont typeface="Wingdings" pitchFamily="2" charset="2"/>
              <a:buChar char="v"/>
            </a:pPr>
            <a:r>
              <a:rPr lang="en-GB" altLang="en-US" sz="3200" dirty="0">
                <a:solidFill>
                  <a:schemeClr val="accent6">
                    <a:lumMod val="75000"/>
                  </a:schemeClr>
                </a:solidFill>
              </a:rPr>
              <a:t>Northern Office 		028 953 62849</a:t>
            </a:r>
          </a:p>
          <a:p>
            <a:pPr eaLnBrk="1" hangingPunct="1">
              <a:buFont typeface="Wingdings" pitchFamily="2" charset="2"/>
              <a:buChar char="v"/>
            </a:pPr>
            <a:r>
              <a:rPr lang="en-GB" altLang="en-US" sz="3200" dirty="0">
                <a:solidFill>
                  <a:srgbClr val="00B050"/>
                </a:solidFill>
              </a:rPr>
              <a:t>Belfast Office     		028 953 63926</a:t>
            </a:r>
          </a:p>
          <a:p>
            <a:pPr eaLnBrk="1" hangingPunct="1">
              <a:buFont typeface="Wingdings" pitchFamily="2" charset="2"/>
              <a:buChar char="v"/>
            </a:pPr>
            <a:r>
              <a:rPr lang="en-GB" altLang="en-US" sz="3200" dirty="0">
                <a:solidFill>
                  <a:srgbClr val="FF0000"/>
                </a:solidFill>
              </a:rPr>
              <a:t>South East Office   		028 953 63926</a:t>
            </a:r>
          </a:p>
          <a:p>
            <a:pPr eaLnBrk="1" hangingPunct="1">
              <a:buFont typeface="Wingdings" pitchFamily="2" charset="2"/>
              <a:buChar char="v"/>
            </a:pPr>
            <a:r>
              <a:rPr lang="en-GB" altLang="en-US" sz="3200" dirty="0">
                <a:solidFill>
                  <a:srgbClr val="00B0F0"/>
                </a:solidFill>
              </a:rPr>
              <a:t>Southern Office  		028 953 62104</a:t>
            </a:r>
          </a:p>
          <a:p>
            <a:pPr>
              <a:buFont typeface="Wingdings" pitchFamily="2" charset="2"/>
              <a:buChar char="v"/>
            </a:pPr>
            <a:r>
              <a:rPr lang="en-GB" altLang="en-US" dirty="0">
                <a:solidFill>
                  <a:srgbClr val="FFC000"/>
                </a:solidFill>
              </a:rPr>
              <a:t>Western Office  		028 953 61010</a:t>
            </a:r>
          </a:p>
          <a:p>
            <a:pPr eaLnBrk="1" hangingPunct="1">
              <a:buFont typeface="Wingdings" pitchFamily="2" charset="2"/>
              <a:buChar char="v"/>
            </a:pPr>
            <a:endParaRPr lang="en-GB" altLang="en-US" sz="3200" dirty="0"/>
          </a:p>
          <a:p>
            <a:pPr marL="857250" lvl="1" indent="-457200" eaLnBrk="1" hangingPunct="1">
              <a:buFont typeface="Wingdings" pitchFamily="2" charset="2"/>
              <a:buChar char="v"/>
            </a:pPr>
            <a:endParaRPr lang="en-GB" altLang="en-US" dirty="0"/>
          </a:p>
          <a:p>
            <a:pPr eaLnBrk="1" hangingPunct="1"/>
            <a:endParaRPr lang="en-GB" altLang="en-US" dirty="0"/>
          </a:p>
        </p:txBody>
      </p:sp>
    </p:spTree>
    <p:extLst>
      <p:ext uri="{BB962C8B-B14F-4D97-AF65-F5344CB8AC3E}">
        <p14:creationId xmlns:p14="http://schemas.microsoft.com/office/powerpoint/2010/main" val="122463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714375" y="1341438"/>
            <a:ext cx="7772400" cy="7921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charset="0"/>
              </a:defRPr>
            </a:lvl1pPr>
            <a:lvl2pPr marL="742950" indent="-285750" eaLnBrk="0" hangingPunct="0">
              <a:spcBef>
                <a:spcPct val="20000"/>
              </a:spcBef>
              <a:buClr>
                <a:schemeClr val="tx1"/>
              </a:buClr>
              <a:buSzPct val="90000"/>
              <a:buChar char="–"/>
              <a:defRPr sz="2400">
                <a:solidFill>
                  <a:schemeClr val="tx1"/>
                </a:solidFill>
                <a:latin typeface="Arial"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charset="0"/>
              </a:defRPr>
            </a:lvl9pPr>
          </a:lstStyle>
          <a:p>
            <a:pPr>
              <a:spcBef>
                <a:spcPct val="0"/>
              </a:spcBef>
              <a:buClrTx/>
              <a:buSzTx/>
              <a:buFontTx/>
              <a:buNone/>
              <a:defRPr/>
            </a:pPr>
            <a:r>
              <a:rPr lang="en-GB" altLang="en-US" sz="3200" dirty="0"/>
              <a:t>Forms available from the BSO website</a:t>
            </a:r>
            <a:endParaRPr lang="en-US" altLang="en-US" sz="1800" b="1" dirty="0"/>
          </a:p>
        </p:txBody>
      </p:sp>
      <p:sp>
        <p:nvSpPr>
          <p:cNvPr id="55299" name="Subtitle 2"/>
          <p:cNvSpPr txBox="1">
            <a:spLocks/>
          </p:cNvSpPr>
          <p:nvPr/>
        </p:nvSpPr>
        <p:spPr bwMode="auto">
          <a:xfrm>
            <a:off x="250825" y="2276475"/>
            <a:ext cx="84248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defRPr/>
            </a:pPr>
            <a:r>
              <a:rPr lang="en-GB" altLang="en-US" sz="2800" dirty="0"/>
              <a:t>HS48</a:t>
            </a:r>
            <a:r>
              <a:rPr lang="en-GB" altLang="en-US" sz="2000" dirty="0"/>
              <a:t>  </a:t>
            </a:r>
          </a:p>
          <a:p>
            <a:pPr>
              <a:defRPr/>
            </a:pPr>
            <a:r>
              <a:rPr lang="en-GB" altLang="en-US" sz="2000" dirty="0"/>
              <a:t>Dental List application form </a:t>
            </a:r>
            <a:r>
              <a:rPr lang="en-GB" altLang="en-US" sz="2000" dirty="0">
                <a:solidFill>
                  <a:schemeClr val="tx2">
                    <a:lumMod val="75000"/>
                  </a:schemeClr>
                </a:solidFill>
              </a:rPr>
              <a:t>+ FAQs available at same link</a:t>
            </a:r>
          </a:p>
          <a:p>
            <a:pPr>
              <a:defRPr/>
            </a:pPr>
            <a:r>
              <a:rPr lang="en-GB" sz="2000" dirty="0">
                <a:hlinkClick r:id="rId3"/>
              </a:rPr>
              <a:t>New Entrants to the NI Dental List (hscni.net)</a:t>
            </a:r>
            <a:endParaRPr lang="en-GB" altLang="en-US" sz="2000" b="1" dirty="0"/>
          </a:p>
          <a:p>
            <a:pPr>
              <a:defRPr/>
            </a:pPr>
            <a:r>
              <a:rPr lang="en-GB" altLang="en-US" sz="2800" dirty="0">
                <a:hlinkClick r:id="rId4"/>
              </a:rPr>
              <a:t>HS50</a:t>
            </a:r>
            <a:r>
              <a:rPr lang="en-GB" altLang="en-US" sz="2800" dirty="0"/>
              <a:t> </a:t>
            </a:r>
            <a:r>
              <a:rPr lang="en-GB" altLang="en-US" sz="2000" dirty="0"/>
              <a:t>- Block Transfer Form</a:t>
            </a:r>
            <a:endParaRPr lang="en-US" altLang="en-US" sz="2000" dirty="0"/>
          </a:p>
          <a:p>
            <a:pPr>
              <a:defRPr/>
            </a:pPr>
            <a:r>
              <a:rPr lang="en-US" altLang="en-US" sz="2000" dirty="0"/>
              <a:t>It is very important that arrangements are made for full patient transfer otherwise patients could technically be </a:t>
            </a:r>
            <a:r>
              <a:rPr lang="en-US" altLang="en-US" sz="2000" b="1" i="1" dirty="0">
                <a:solidFill>
                  <a:schemeClr val="tx2">
                    <a:lumMod val="75000"/>
                  </a:schemeClr>
                </a:solidFill>
              </a:rPr>
              <a:t>deregistered</a:t>
            </a:r>
            <a:endParaRPr lang="en-US" altLang="en-US" sz="2400" dirty="0"/>
          </a:p>
          <a:p>
            <a:pPr>
              <a:defRPr/>
            </a:pPr>
            <a:r>
              <a:rPr lang="en-GB" altLang="en-US" sz="1800" i="1" dirty="0"/>
              <a:t>Part 1 should be completed by the practitioner with whom the patients are registered</a:t>
            </a:r>
          </a:p>
          <a:p>
            <a:pPr>
              <a:defRPr/>
            </a:pPr>
            <a:r>
              <a:rPr lang="en-US" altLang="en-US" sz="2400" dirty="0"/>
              <a:t>Contact: </a:t>
            </a:r>
            <a:r>
              <a:rPr lang="en-US" altLang="en-US" sz="2400" dirty="0">
                <a:hlinkClick r:id="rId5"/>
              </a:rPr>
              <a:t>professionalSupportTeam@hscni.net</a:t>
            </a:r>
            <a:endParaRPr lang="en-US" altLang="en-US" sz="2400" dirty="0"/>
          </a:p>
        </p:txBody>
      </p:sp>
    </p:spTree>
    <p:extLst>
      <p:ext uri="{BB962C8B-B14F-4D97-AF65-F5344CB8AC3E}">
        <p14:creationId xmlns:p14="http://schemas.microsoft.com/office/powerpoint/2010/main" val="115448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0C1E-9051-4C02-BD62-3CB7951DC065}"/>
              </a:ext>
            </a:extLst>
          </p:cNvPr>
          <p:cNvSpPr>
            <a:spLocks noGrp="1"/>
          </p:cNvSpPr>
          <p:nvPr>
            <p:ph type="title"/>
          </p:nvPr>
        </p:nvSpPr>
        <p:spPr/>
        <p:txBody>
          <a:bodyPr/>
          <a:lstStyle/>
          <a:p>
            <a:r>
              <a:rPr lang="en-GB" dirty="0"/>
              <a:t>GDS Income</a:t>
            </a:r>
          </a:p>
        </p:txBody>
      </p:sp>
      <p:sp>
        <p:nvSpPr>
          <p:cNvPr id="3" name="Content Placeholder 2">
            <a:extLst>
              <a:ext uri="{FF2B5EF4-FFF2-40B4-BE49-F238E27FC236}">
                <a16:creationId xmlns:a16="http://schemas.microsoft.com/office/drawing/2014/main" id="{EA7F655D-B7CB-445C-9173-BFBA86134CAE}"/>
              </a:ext>
            </a:extLst>
          </p:cNvPr>
          <p:cNvSpPr>
            <a:spLocks noGrp="1"/>
          </p:cNvSpPr>
          <p:nvPr>
            <p:ph idx="1"/>
          </p:nvPr>
        </p:nvSpPr>
        <p:spPr>
          <a:xfrm>
            <a:off x="457200" y="2060848"/>
            <a:ext cx="8229600" cy="4065315"/>
          </a:xfrm>
        </p:spPr>
        <p:txBody>
          <a:bodyPr>
            <a:normAutofit lnSpcReduction="10000"/>
          </a:bodyPr>
          <a:lstStyle/>
          <a:p>
            <a:r>
              <a:rPr lang="en-GB" dirty="0"/>
              <a:t>Item of service – SDR codes</a:t>
            </a:r>
          </a:p>
          <a:p>
            <a:pPr marL="0" indent="0">
              <a:buNone/>
            </a:pPr>
            <a:endParaRPr lang="en-GB" dirty="0"/>
          </a:p>
          <a:p>
            <a:r>
              <a:rPr lang="en-GB" dirty="0"/>
              <a:t>Capitation payments – adults and under 18s</a:t>
            </a:r>
          </a:p>
          <a:p>
            <a:endParaRPr lang="en-GB" dirty="0"/>
          </a:p>
          <a:p>
            <a:r>
              <a:rPr lang="en-GB" dirty="0"/>
              <a:t>Allowances – individual and practice</a:t>
            </a:r>
          </a:p>
          <a:p>
            <a:endParaRPr lang="en-GB" dirty="0"/>
          </a:p>
          <a:p>
            <a:r>
              <a:rPr lang="en-GB" dirty="0"/>
              <a:t>HSC Pension scheme</a:t>
            </a:r>
          </a:p>
          <a:p>
            <a:endParaRPr lang="en-GB" dirty="0"/>
          </a:p>
        </p:txBody>
      </p:sp>
    </p:spTree>
    <p:extLst>
      <p:ext uri="{BB962C8B-B14F-4D97-AF65-F5344CB8AC3E}">
        <p14:creationId xmlns:p14="http://schemas.microsoft.com/office/powerpoint/2010/main" val="178809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7544" y="908720"/>
            <a:ext cx="8305800" cy="1169987"/>
          </a:xfrm>
        </p:spPr>
        <p:txBody>
          <a:bodyPr/>
          <a:lstStyle/>
          <a:p>
            <a:r>
              <a:rPr lang="en-GB" altLang="en-US" sz="3600" dirty="0"/>
              <a:t>Areas to be covered today</a:t>
            </a:r>
            <a:endParaRPr lang="en-US" altLang="en-US" sz="3600" dirty="0"/>
          </a:p>
        </p:txBody>
      </p:sp>
      <p:sp>
        <p:nvSpPr>
          <p:cNvPr id="29699" name="Content Placeholder 7"/>
          <p:cNvSpPr>
            <a:spLocks noGrp="1"/>
          </p:cNvSpPr>
          <p:nvPr>
            <p:ph sz="half" idx="1"/>
          </p:nvPr>
        </p:nvSpPr>
        <p:spPr>
          <a:xfrm>
            <a:off x="468313" y="2205038"/>
            <a:ext cx="4103687" cy="4248150"/>
          </a:xfrm>
        </p:spPr>
        <p:txBody>
          <a:bodyPr>
            <a:normAutofit fontScale="77500" lnSpcReduction="20000"/>
          </a:bodyPr>
          <a:lstStyle/>
          <a:p>
            <a:pPr marL="0" indent="0">
              <a:buNone/>
            </a:pPr>
            <a:r>
              <a:rPr lang="en-GB" altLang="en-US" sz="2100" b="1" dirty="0">
                <a:solidFill>
                  <a:schemeClr val="accent1"/>
                </a:solidFill>
              </a:rPr>
              <a:t>Part 1  </a:t>
            </a:r>
          </a:p>
          <a:p>
            <a:pPr marL="0" indent="0">
              <a:buNone/>
            </a:pPr>
            <a:r>
              <a:rPr lang="en-GB" altLang="en-US" sz="2100" dirty="0"/>
              <a:t>HSC structure</a:t>
            </a:r>
          </a:p>
          <a:p>
            <a:pPr marL="0" indent="0">
              <a:buNone/>
            </a:pPr>
            <a:r>
              <a:rPr lang="en-GB" altLang="en-US" sz="2100" dirty="0"/>
              <a:t>Main roles</a:t>
            </a:r>
          </a:p>
          <a:p>
            <a:pPr marL="0" indent="0">
              <a:buNone/>
            </a:pPr>
            <a:r>
              <a:rPr lang="en-GB" altLang="en-US" sz="2100" dirty="0"/>
              <a:t>Minimum standards</a:t>
            </a:r>
          </a:p>
          <a:p>
            <a:pPr marL="0" indent="0">
              <a:buNone/>
            </a:pPr>
            <a:r>
              <a:rPr lang="en-GB" altLang="en-US" sz="2100" dirty="0"/>
              <a:t>GDS Regulations</a:t>
            </a:r>
          </a:p>
          <a:p>
            <a:pPr marL="0" indent="0">
              <a:buNone/>
            </a:pPr>
            <a:r>
              <a:rPr lang="en-GB" altLang="en-US" sz="2100" dirty="0"/>
              <a:t>SPPG – Dental</a:t>
            </a:r>
          </a:p>
          <a:p>
            <a:pPr marL="0" indent="0">
              <a:buNone/>
            </a:pPr>
            <a:r>
              <a:rPr lang="en-GB" altLang="en-US" sz="2100" dirty="0"/>
              <a:t>Forms- HS48 &amp; HS50</a:t>
            </a:r>
          </a:p>
          <a:p>
            <a:pPr marL="0" indent="0">
              <a:buNone/>
            </a:pPr>
            <a:r>
              <a:rPr lang="en-GB" altLang="en-US" sz="2100" dirty="0"/>
              <a:t>COVID in Practice</a:t>
            </a:r>
          </a:p>
          <a:p>
            <a:pPr marL="0" indent="0" algn="ctr"/>
            <a:endParaRPr lang="en-GB" altLang="en-US" sz="2100" dirty="0"/>
          </a:p>
          <a:p>
            <a:pPr marL="0" indent="0">
              <a:buNone/>
            </a:pPr>
            <a:r>
              <a:rPr lang="en-GB" altLang="en-US" sz="2100" b="1" dirty="0">
                <a:solidFill>
                  <a:schemeClr val="accent1"/>
                </a:solidFill>
              </a:rPr>
              <a:t>Part 2  </a:t>
            </a:r>
          </a:p>
          <a:p>
            <a:pPr marL="0" indent="0">
              <a:buNone/>
            </a:pPr>
            <a:r>
              <a:rPr lang="en-GB" altLang="en-US" sz="2100" dirty="0"/>
              <a:t>Record keeping </a:t>
            </a:r>
          </a:p>
          <a:p>
            <a:pPr marL="0" indent="0">
              <a:buNone/>
            </a:pPr>
            <a:r>
              <a:rPr lang="en-GB" altLang="en-US" sz="2100" dirty="0"/>
              <a:t>RDS</a:t>
            </a:r>
          </a:p>
          <a:p>
            <a:pPr marL="0" indent="0">
              <a:buNone/>
            </a:pPr>
            <a:r>
              <a:rPr lang="en-GB" altLang="en-US" sz="2100" dirty="0"/>
              <a:t>Probity Service    		</a:t>
            </a:r>
          </a:p>
          <a:p>
            <a:pPr marL="0" indent="0">
              <a:buNone/>
            </a:pPr>
            <a:r>
              <a:rPr lang="en-GB" altLang="en-US" sz="2100" dirty="0"/>
              <a:t>Prior Approval</a:t>
            </a:r>
          </a:p>
          <a:p>
            <a:pPr marL="0" indent="0">
              <a:buNone/>
            </a:pPr>
            <a:endParaRPr lang="en-GB" altLang="en-US" sz="2100" dirty="0"/>
          </a:p>
          <a:p>
            <a:pPr marL="0" indent="0">
              <a:buNone/>
            </a:pPr>
            <a:r>
              <a:rPr lang="en-GB" altLang="en-US" sz="2100" b="1" dirty="0">
                <a:solidFill>
                  <a:schemeClr val="accent1"/>
                </a:solidFill>
              </a:rPr>
              <a:t>Part 3 </a:t>
            </a:r>
          </a:p>
          <a:p>
            <a:pPr marL="0" indent="0">
              <a:buNone/>
            </a:pPr>
            <a:r>
              <a:rPr lang="en-GB" altLang="en-US" sz="2100" dirty="0"/>
              <a:t>Individual responsibilities</a:t>
            </a:r>
          </a:p>
          <a:p>
            <a:pPr marL="0" indent="0">
              <a:buNone/>
            </a:pPr>
            <a:endParaRPr lang="en-GB" altLang="en-US" sz="2400" dirty="0"/>
          </a:p>
        </p:txBody>
      </p:sp>
      <p:sp>
        <p:nvSpPr>
          <p:cNvPr id="29700" name="Content Placeholder 8"/>
          <p:cNvSpPr>
            <a:spLocks noGrp="1"/>
          </p:cNvSpPr>
          <p:nvPr>
            <p:ph sz="half" idx="2"/>
          </p:nvPr>
        </p:nvSpPr>
        <p:spPr>
          <a:xfrm>
            <a:off x="4716016" y="2204864"/>
            <a:ext cx="4076700" cy="4103688"/>
          </a:xfrm>
        </p:spPr>
        <p:txBody>
          <a:bodyPr>
            <a:noAutofit/>
          </a:bodyPr>
          <a:lstStyle/>
          <a:p>
            <a:pPr marL="0" indent="0">
              <a:buNone/>
            </a:pPr>
            <a:r>
              <a:rPr lang="en-GB" altLang="en-US" sz="1600" b="1" dirty="0">
                <a:solidFill>
                  <a:schemeClr val="accent1"/>
                </a:solidFill>
              </a:rPr>
              <a:t>Part 4 </a:t>
            </a:r>
          </a:p>
          <a:p>
            <a:pPr marL="0" indent="0">
              <a:buNone/>
            </a:pPr>
            <a:r>
              <a:rPr lang="en-GB" altLang="en-US" sz="1600" dirty="0"/>
              <a:t>Out Of Hours clinics</a:t>
            </a:r>
          </a:p>
          <a:p>
            <a:pPr marL="0" indent="0">
              <a:buNone/>
            </a:pPr>
            <a:endParaRPr lang="en-GB" altLang="en-US" sz="1600" dirty="0"/>
          </a:p>
          <a:p>
            <a:pPr marL="0" indent="0">
              <a:buNone/>
            </a:pPr>
            <a:r>
              <a:rPr lang="en-GB" altLang="en-US" sz="1600" b="1" dirty="0">
                <a:solidFill>
                  <a:schemeClr val="accent1"/>
                </a:solidFill>
              </a:rPr>
              <a:t>Part 5  </a:t>
            </a:r>
          </a:p>
          <a:p>
            <a:pPr marL="0" indent="0">
              <a:buNone/>
            </a:pPr>
            <a:r>
              <a:rPr lang="en-GB" altLang="en-US" sz="1600" dirty="0"/>
              <a:t>Adverse Incidents/SAIs</a:t>
            </a:r>
          </a:p>
          <a:p>
            <a:pPr marL="0" indent="0">
              <a:buNone/>
            </a:pPr>
            <a:r>
              <a:rPr lang="en-GB" altLang="en-US" sz="1600" dirty="0"/>
              <a:t>Complaints</a:t>
            </a:r>
          </a:p>
          <a:p>
            <a:pPr marL="0" indent="0">
              <a:buNone/>
            </a:pPr>
            <a:r>
              <a:rPr lang="en-GB" altLang="en-US" sz="1600" dirty="0"/>
              <a:t>Referrals to specialists</a:t>
            </a:r>
          </a:p>
          <a:p>
            <a:pPr marL="0" indent="0">
              <a:buNone/>
            </a:pPr>
            <a:r>
              <a:rPr lang="en-GB" altLang="en-US" sz="1600" dirty="0"/>
              <a:t>Occupational Health</a:t>
            </a:r>
          </a:p>
          <a:p>
            <a:pPr marL="0" indent="0">
              <a:buNone/>
            </a:pPr>
            <a:endParaRPr lang="en-GB" altLang="en-US" sz="1600" dirty="0"/>
          </a:p>
          <a:p>
            <a:pPr marL="0" indent="0">
              <a:buNone/>
            </a:pPr>
            <a:r>
              <a:rPr lang="en-GB" altLang="en-US" sz="1600" b="1" dirty="0">
                <a:solidFill>
                  <a:schemeClr val="accent1"/>
                </a:solidFill>
              </a:rPr>
              <a:t>Part 6</a:t>
            </a:r>
          </a:p>
          <a:p>
            <a:pPr marL="0" indent="0">
              <a:buNone/>
            </a:pPr>
            <a:r>
              <a:rPr lang="en-GB" altLang="en-US" sz="1600" dirty="0"/>
              <a:t>Orthodontic issues</a:t>
            </a:r>
          </a:p>
          <a:p>
            <a:pPr marL="0" indent="0">
              <a:buNone/>
            </a:pPr>
            <a:endParaRPr lang="en-GB" altLang="en-US" sz="1600" dirty="0"/>
          </a:p>
          <a:p>
            <a:pPr marL="0" indent="0">
              <a:buNone/>
            </a:pPr>
            <a:r>
              <a:rPr lang="en-GB" altLang="en-US" sz="1600" b="1" dirty="0">
                <a:solidFill>
                  <a:schemeClr val="accent1"/>
                </a:solidFill>
              </a:rPr>
              <a:t>Part 7 </a:t>
            </a:r>
            <a:r>
              <a:rPr lang="en-GB" altLang="en-US" sz="1600" dirty="0">
                <a:solidFill>
                  <a:schemeClr val="accent1"/>
                </a:solidFill>
              </a:rPr>
              <a:t>	</a:t>
            </a:r>
          </a:p>
          <a:p>
            <a:pPr marL="0" indent="0">
              <a:buNone/>
            </a:pPr>
            <a:r>
              <a:rPr lang="en-GB" altLang="en-US" sz="1600" dirty="0"/>
              <a:t>Dental Prescribing Issues</a:t>
            </a:r>
          </a:p>
        </p:txBody>
      </p:sp>
    </p:spTree>
    <p:extLst>
      <p:ext uri="{BB962C8B-B14F-4D97-AF65-F5344CB8AC3E}">
        <p14:creationId xmlns:p14="http://schemas.microsoft.com/office/powerpoint/2010/main" val="5545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3F12-A378-F259-A850-ED8323830F40}"/>
              </a:ext>
            </a:extLst>
          </p:cNvPr>
          <p:cNvSpPr>
            <a:spLocks noGrp="1"/>
          </p:cNvSpPr>
          <p:nvPr>
            <p:ph type="title"/>
          </p:nvPr>
        </p:nvSpPr>
        <p:spPr/>
        <p:txBody>
          <a:bodyPr/>
          <a:lstStyle/>
          <a:p>
            <a:pPr algn="ctr"/>
            <a:r>
              <a:rPr lang="en-GB" dirty="0"/>
              <a:t>GDS Income</a:t>
            </a:r>
          </a:p>
        </p:txBody>
      </p:sp>
      <p:graphicFrame>
        <p:nvGraphicFramePr>
          <p:cNvPr id="4" name="Content Placeholder 3">
            <a:extLst>
              <a:ext uri="{FF2B5EF4-FFF2-40B4-BE49-F238E27FC236}">
                <a16:creationId xmlns:a16="http://schemas.microsoft.com/office/drawing/2014/main" id="{AEB4C624-3B59-A65E-5846-4748FB0C03ED}"/>
              </a:ext>
            </a:extLst>
          </p:cNvPr>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088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9B62-F2E2-44E2-B349-746186FC5253}"/>
              </a:ext>
            </a:extLst>
          </p:cNvPr>
          <p:cNvSpPr>
            <a:spLocks noGrp="1"/>
          </p:cNvSpPr>
          <p:nvPr>
            <p:ph type="title"/>
          </p:nvPr>
        </p:nvSpPr>
        <p:spPr>
          <a:xfrm>
            <a:off x="457200" y="476672"/>
            <a:ext cx="8229600" cy="1123528"/>
          </a:xfrm>
        </p:spPr>
        <p:txBody>
          <a:bodyPr/>
          <a:lstStyle/>
          <a:p>
            <a:r>
              <a:rPr lang="en-GB" dirty="0"/>
              <a:t>HSC Pension Scheme</a:t>
            </a:r>
          </a:p>
        </p:txBody>
      </p:sp>
      <p:sp>
        <p:nvSpPr>
          <p:cNvPr id="3" name="Content Placeholder 2">
            <a:extLst>
              <a:ext uri="{FF2B5EF4-FFF2-40B4-BE49-F238E27FC236}">
                <a16:creationId xmlns:a16="http://schemas.microsoft.com/office/drawing/2014/main" id="{49AB7C5D-0E77-455D-A5A2-A3F5D5A19AA9}"/>
              </a:ext>
            </a:extLst>
          </p:cNvPr>
          <p:cNvSpPr>
            <a:spLocks noGrp="1"/>
          </p:cNvSpPr>
          <p:nvPr>
            <p:ph idx="1"/>
          </p:nvPr>
        </p:nvSpPr>
        <p:spPr/>
        <p:txBody>
          <a:bodyPr/>
          <a:lstStyle/>
          <a:p>
            <a:pPr marL="0" indent="0">
              <a:buNone/>
            </a:pPr>
            <a:r>
              <a:rPr lang="en-US" sz="2800" dirty="0"/>
              <a:t>Notify SPPG about the start of </a:t>
            </a:r>
            <a:r>
              <a:rPr lang="en-US" sz="2800" dirty="0">
                <a:solidFill>
                  <a:srgbClr val="FF0000"/>
                </a:solidFill>
              </a:rPr>
              <a:t>Superannuable Employment </a:t>
            </a:r>
            <a:r>
              <a:rPr lang="en-US" sz="2800" dirty="0"/>
              <a:t>by completing the form in the HS48 application (even if you opt out of the scheme).</a:t>
            </a:r>
          </a:p>
          <a:p>
            <a:pPr marL="0" indent="0">
              <a:buNone/>
            </a:pPr>
            <a:endParaRPr lang="en-US" sz="2800" dirty="0"/>
          </a:p>
          <a:p>
            <a:pPr marL="0" indent="0">
              <a:buNone/>
            </a:pPr>
            <a:r>
              <a:rPr lang="en-US" sz="2800" dirty="0"/>
              <a:t> </a:t>
            </a:r>
            <a:endParaRPr lang="en-GB" sz="2800" dirty="0"/>
          </a:p>
          <a:p>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2AB356D3-7A24-4698-BE9B-5F09AB8FEEAD}"/>
              </a:ext>
            </a:extLst>
          </p:cNvPr>
          <p:cNvSpPr/>
          <p:nvPr/>
        </p:nvSpPr>
        <p:spPr>
          <a:xfrm>
            <a:off x="539552" y="2798058"/>
            <a:ext cx="8147248" cy="2769989"/>
          </a:xfrm>
          <a:prstGeom prst="rect">
            <a:avLst/>
          </a:prstGeom>
        </p:spPr>
        <p:txBody>
          <a:bodyPr wrap="square">
            <a:spAutoFit/>
          </a:bodyPr>
          <a:lstStyle/>
          <a:p>
            <a:pPr>
              <a:spcAft>
                <a:spcPts val="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Further information on the Scheme can be obtained via the following link: </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 </a:t>
            </a:r>
          </a:p>
          <a:p>
            <a:pPr>
              <a:spcAft>
                <a:spcPts val="0"/>
              </a:spcAf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0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HSC Pension Service (hscni.net)</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88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0749-96CC-4E6A-8E0B-1768E8832A6A}"/>
              </a:ext>
            </a:extLst>
          </p:cNvPr>
          <p:cNvSpPr>
            <a:spLocks noGrp="1"/>
          </p:cNvSpPr>
          <p:nvPr>
            <p:ph type="title"/>
          </p:nvPr>
        </p:nvSpPr>
        <p:spPr/>
        <p:txBody>
          <a:bodyPr>
            <a:normAutofit/>
          </a:bodyPr>
          <a:lstStyle/>
          <a:p>
            <a:r>
              <a:rPr lang="en-GB" sz="3600" dirty="0"/>
              <a:t>Individual payments</a:t>
            </a:r>
          </a:p>
        </p:txBody>
      </p:sp>
      <p:sp>
        <p:nvSpPr>
          <p:cNvPr id="3" name="Content Placeholder 2">
            <a:extLst>
              <a:ext uri="{FF2B5EF4-FFF2-40B4-BE49-F238E27FC236}">
                <a16:creationId xmlns:a16="http://schemas.microsoft.com/office/drawing/2014/main" id="{5D28521C-967F-4AF0-9C37-1CECB61D0236}"/>
              </a:ext>
            </a:extLst>
          </p:cNvPr>
          <p:cNvSpPr>
            <a:spLocks noGrp="1"/>
          </p:cNvSpPr>
          <p:nvPr>
            <p:ph idx="1"/>
          </p:nvPr>
        </p:nvSpPr>
        <p:spPr>
          <a:xfrm>
            <a:off x="457200" y="1417638"/>
            <a:ext cx="8229600" cy="4708525"/>
          </a:xfrm>
        </p:spPr>
        <p:txBody>
          <a:bodyPr>
            <a:normAutofit/>
          </a:bodyPr>
          <a:lstStyle/>
          <a:p>
            <a:pPr>
              <a:buFont typeface="Wingdings" panose="05000000000000000000" pitchFamily="2" charset="2"/>
              <a:buChar char="§"/>
            </a:pPr>
            <a:r>
              <a:rPr lang="en-GB" sz="2800" dirty="0"/>
              <a:t>Maternity, paternity and adoption leave</a:t>
            </a:r>
          </a:p>
          <a:p>
            <a:pPr>
              <a:buFont typeface="Wingdings" panose="05000000000000000000" pitchFamily="2" charset="2"/>
              <a:buChar char="§"/>
            </a:pPr>
            <a:r>
              <a:rPr lang="en-GB" sz="2800" dirty="0"/>
              <a:t>Long-term sickness</a:t>
            </a:r>
          </a:p>
          <a:p>
            <a:pPr>
              <a:buFont typeface="Wingdings" panose="05000000000000000000" pitchFamily="2" charset="2"/>
              <a:buChar char="§"/>
            </a:pPr>
            <a:r>
              <a:rPr lang="en-GB" sz="2800" dirty="0"/>
              <a:t>Continuing professional development allowance</a:t>
            </a:r>
          </a:p>
          <a:p>
            <a:pPr>
              <a:buFont typeface="Wingdings" panose="05000000000000000000" pitchFamily="2" charset="2"/>
              <a:buChar char="§"/>
            </a:pPr>
            <a:r>
              <a:rPr lang="en-GB" sz="2800" dirty="0"/>
              <a:t>Clinical audit and peer review</a:t>
            </a:r>
          </a:p>
          <a:p>
            <a:pPr>
              <a:buFont typeface="Wingdings" panose="05000000000000000000" pitchFamily="2" charset="2"/>
              <a:buChar char="§"/>
            </a:pPr>
            <a:r>
              <a:rPr lang="en-GB" sz="2800" dirty="0"/>
              <a:t>Seniority </a:t>
            </a:r>
          </a:p>
          <a:p>
            <a:pPr marL="0" indent="0">
              <a:buNone/>
            </a:pPr>
            <a:endParaRPr lang="en-GB" sz="2000" dirty="0"/>
          </a:p>
          <a:p>
            <a:pPr marL="0" indent="0">
              <a:buNone/>
            </a:pPr>
            <a:r>
              <a:rPr lang="en-GB" sz="2000" b="1" dirty="0">
                <a:solidFill>
                  <a:srgbClr val="FF0000"/>
                </a:solidFill>
              </a:rPr>
              <a:t>Health Service earnings thresholds are applicable </a:t>
            </a:r>
          </a:p>
          <a:p>
            <a:pPr marL="0" indent="0">
              <a:buNone/>
            </a:pPr>
            <a:endParaRPr lang="en-GB" sz="2000" dirty="0"/>
          </a:p>
          <a:p>
            <a:pPr marL="0" indent="0">
              <a:buNone/>
            </a:pPr>
            <a:r>
              <a:rPr lang="en-GB" sz="2000" dirty="0"/>
              <a:t>Claim forms available for download at:</a:t>
            </a:r>
          </a:p>
          <a:p>
            <a:pPr marL="0" indent="0">
              <a:buNone/>
            </a:pPr>
            <a:r>
              <a:rPr lang="en-GB" sz="2000" dirty="0">
                <a:hlinkClick r:id="rId2"/>
              </a:rPr>
              <a:t>Forms Library - Business Services Organisation (BSO) Website</a:t>
            </a:r>
            <a:r>
              <a:rPr lang="en-GB" sz="2000" dirty="0"/>
              <a:t> </a:t>
            </a:r>
            <a:endParaRPr lang="en-GB" sz="2000" b="1" dirty="0">
              <a:solidFill>
                <a:srgbClr val="FF0000"/>
              </a:solidFill>
            </a:endParaRPr>
          </a:p>
        </p:txBody>
      </p:sp>
    </p:spTree>
    <p:extLst>
      <p:ext uri="{BB962C8B-B14F-4D97-AF65-F5344CB8AC3E}">
        <p14:creationId xmlns:p14="http://schemas.microsoft.com/office/powerpoint/2010/main" val="208088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F40D-2056-427D-8BC4-0C47281C1739}"/>
              </a:ext>
            </a:extLst>
          </p:cNvPr>
          <p:cNvSpPr>
            <a:spLocks noGrp="1"/>
          </p:cNvSpPr>
          <p:nvPr>
            <p:ph type="title"/>
          </p:nvPr>
        </p:nvSpPr>
        <p:spPr/>
        <p:txBody>
          <a:bodyPr/>
          <a:lstStyle/>
          <a:p>
            <a:r>
              <a:rPr lang="en-GB" dirty="0"/>
              <a:t>Practice payments</a:t>
            </a:r>
          </a:p>
        </p:txBody>
      </p:sp>
      <p:sp>
        <p:nvSpPr>
          <p:cNvPr id="3" name="Content Placeholder 2">
            <a:extLst>
              <a:ext uri="{FF2B5EF4-FFF2-40B4-BE49-F238E27FC236}">
                <a16:creationId xmlns:a16="http://schemas.microsoft.com/office/drawing/2014/main" id="{8EE8519F-DCCF-44A1-8E7D-E5A9900070F6}"/>
              </a:ext>
            </a:extLst>
          </p:cNvPr>
          <p:cNvSpPr>
            <a:spLocks noGrp="1"/>
          </p:cNvSpPr>
          <p:nvPr>
            <p:ph idx="1"/>
          </p:nvPr>
        </p:nvSpPr>
        <p:spPr>
          <a:xfrm>
            <a:off x="457200" y="2204864"/>
            <a:ext cx="8229600" cy="3921299"/>
          </a:xfrm>
        </p:spPr>
        <p:txBody>
          <a:bodyPr>
            <a:normAutofit fontScale="92500" lnSpcReduction="10000"/>
          </a:bodyPr>
          <a:lstStyle/>
          <a:p>
            <a:r>
              <a:rPr lang="en-GB" dirty="0"/>
              <a:t>Practice allowance</a:t>
            </a:r>
          </a:p>
          <a:p>
            <a:endParaRPr lang="en-GB" dirty="0"/>
          </a:p>
          <a:p>
            <a:r>
              <a:rPr lang="en-GB" dirty="0"/>
              <a:t>Rates reimbursement</a:t>
            </a:r>
          </a:p>
          <a:p>
            <a:endParaRPr lang="en-GB" dirty="0"/>
          </a:p>
          <a:p>
            <a:r>
              <a:rPr lang="en-GB" dirty="0"/>
              <a:t>“one-off” payments e.g. a revenue grant scheme to target a need in primary care dentistry</a:t>
            </a:r>
          </a:p>
          <a:p>
            <a:endParaRPr lang="en-GB" dirty="0"/>
          </a:p>
          <a:p>
            <a:pPr marL="0" indent="0">
              <a:buNone/>
            </a:pPr>
            <a:r>
              <a:rPr lang="en-GB" sz="2400" b="1" dirty="0">
                <a:solidFill>
                  <a:srgbClr val="FF0000"/>
                </a:solidFill>
              </a:rPr>
              <a:t>These payments are paid directly to the practice owner(s)</a:t>
            </a:r>
          </a:p>
        </p:txBody>
      </p:sp>
    </p:spTree>
    <p:extLst>
      <p:ext uri="{BB962C8B-B14F-4D97-AF65-F5344CB8AC3E}">
        <p14:creationId xmlns:p14="http://schemas.microsoft.com/office/powerpoint/2010/main" val="224960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484313"/>
            <a:ext cx="8305800" cy="720725"/>
          </a:xfrm>
        </p:spPr>
        <p:txBody>
          <a:bodyPr>
            <a:normAutofit fontScale="90000"/>
          </a:bodyPr>
          <a:lstStyle/>
          <a:p>
            <a:pPr algn="ctr"/>
            <a:r>
              <a:rPr lang="en-GB" altLang="en-US"/>
              <a:t>The BSO Dental Portal  </a:t>
            </a:r>
            <a:br>
              <a:rPr lang="en-GB" altLang="en-US"/>
            </a:br>
            <a:endParaRPr lang="en-GB" altLang="en-US"/>
          </a:p>
        </p:txBody>
      </p:sp>
      <p:sp>
        <p:nvSpPr>
          <p:cNvPr id="4" name="Content Placeholder 3"/>
          <p:cNvSpPr>
            <a:spLocks noGrp="1"/>
          </p:cNvSpPr>
          <p:nvPr>
            <p:ph idx="1"/>
          </p:nvPr>
        </p:nvSpPr>
        <p:spPr>
          <a:xfrm>
            <a:off x="457200" y="2205038"/>
            <a:ext cx="8305800" cy="4195762"/>
          </a:xfrm>
        </p:spPr>
        <p:txBody>
          <a:bodyPr>
            <a:normAutofit/>
          </a:bodyPr>
          <a:lstStyle/>
          <a:p>
            <a:pPr>
              <a:defRPr/>
            </a:pPr>
            <a:r>
              <a:rPr lang="en-GB" dirty="0"/>
              <a:t> </a:t>
            </a:r>
            <a:r>
              <a:rPr lang="en-GB" sz="2800" dirty="0"/>
              <a:t>January 2019 </a:t>
            </a:r>
          </a:p>
          <a:p>
            <a:pPr marL="457200" indent="-457200">
              <a:buFont typeface="Arial" panose="020B0604020202020204" pitchFamily="34" charset="0"/>
              <a:buChar char="•"/>
              <a:defRPr/>
            </a:pPr>
            <a:r>
              <a:rPr lang="en-GB" sz="2800" dirty="0"/>
              <a:t>Reduction in paper based communications from BSO to practitioners</a:t>
            </a:r>
          </a:p>
          <a:p>
            <a:pPr marL="457200" indent="-457200">
              <a:buFont typeface="Arial" panose="020B0604020202020204" pitchFamily="34" charset="0"/>
              <a:buChar char="•"/>
              <a:defRPr/>
            </a:pPr>
            <a:r>
              <a:rPr lang="en-GB" sz="2800" dirty="0"/>
              <a:t>Useful during pandemic</a:t>
            </a:r>
          </a:p>
          <a:p>
            <a:pPr>
              <a:defRPr/>
            </a:pPr>
            <a:r>
              <a:rPr lang="en-GB" sz="2800" dirty="0">
                <a:hlinkClick r:id="rId2"/>
              </a:rPr>
              <a:t>BSO Dental Portal - Business Services Organisation (BSO) Website</a:t>
            </a:r>
            <a:endParaRPr lang="en-GB" sz="2800" dirty="0"/>
          </a:p>
          <a:p>
            <a:pPr>
              <a:defRPr/>
            </a:pPr>
            <a:r>
              <a:rPr lang="en-GB" sz="2800" dirty="0"/>
              <a:t>Please refer to our colleagues in the BSO for  advice.</a:t>
            </a:r>
          </a:p>
          <a:p>
            <a:pPr marL="457200" indent="-457200">
              <a:buFont typeface="Arial" panose="020B0604020202020204" pitchFamily="34" charset="0"/>
              <a:buChar char="•"/>
              <a:defRPr/>
            </a:pPr>
            <a:endParaRPr lang="en-GB" dirty="0"/>
          </a:p>
        </p:txBody>
      </p:sp>
    </p:spTree>
    <p:extLst>
      <p:ext uri="{BB962C8B-B14F-4D97-AF65-F5344CB8AC3E}">
        <p14:creationId xmlns:p14="http://schemas.microsoft.com/office/powerpoint/2010/main" val="264725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900113" y="1439863"/>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Transferring or Leaving practice</a:t>
            </a:r>
          </a:p>
        </p:txBody>
      </p:sp>
      <p:sp>
        <p:nvSpPr>
          <p:cNvPr id="56323" name="Subtitle 2"/>
          <p:cNvSpPr txBox="1">
            <a:spLocks/>
          </p:cNvSpPr>
          <p:nvPr/>
        </p:nvSpPr>
        <p:spPr bwMode="auto">
          <a:xfrm>
            <a:off x="468313" y="2143125"/>
            <a:ext cx="81756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lnSpc>
                <a:spcPct val="80000"/>
              </a:lnSpc>
              <a:buFont typeface="Arial" pitchFamily="34" charset="0"/>
              <a:buChar char="•"/>
              <a:defRPr/>
            </a:pPr>
            <a:endParaRPr lang="en-GB" altLang="en-US" sz="700" b="1" dirty="0"/>
          </a:p>
          <a:p>
            <a:pPr eaLnBrk="1" hangingPunct="1">
              <a:lnSpc>
                <a:spcPct val="80000"/>
              </a:lnSpc>
              <a:buFont typeface="Arial" pitchFamily="34" charset="0"/>
              <a:buChar char="•"/>
              <a:defRPr/>
            </a:pPr>
            <a:r>
              <a:rPr lang="en-GB" altLang="en-US" sz="2000" dirty="0"/>
              <a:t>For advice on joining or withdrawing from the Dental List / switching practice contact</a:t>
            </a:r>
            <a:r>
              <a:rPr lang="en-GB" altLang="en-US" sz="2400" dirty="0"/>
              <a:t>: </a:t>
            </a:r>
            <a:r>
              <a:rPr lang="en-GB" dirty="0"/>
              <a:t>: </a:t>
            </a:r>
            <a:r>
              <a:rPr lang="en-GB" sz="2000" u="sng" dirty="0">
                <a:hlinkClick r:id="rId3"/>
              </a:rPr>
              <a:t>ProfessionalSupportTeam@hscni.net</a:t>
            </a:r>
            <a:r>
              <a:rPr lang="en-GB" altLang="en-US" sz="2000" dirty="0"/>
              <a:t> </a:t>
            </a:r>
            <a:r>
              <a:rPr lang="en-US" altLang="en-US" sz="2000" dirty="0"/>
              <a:t> </a:t>
            </a:r>
          </a:p>
          <a:p>
            <a:pPr eaLnBrk="1" hangingPunct="1">
              <a:lnSpc>
                <a:spcPct val="80000"/>
              </a:lnSpc>
              <a:buFont typeface="Arial" pitchFamily="34" charset="0"/>
              <a:buChar char="•"/>
              <a:defRPr/>
            </a:pPr>
            <a:endParaRPr lang="en-GB" altLang="en-US" sz="1800" dirty="0"/>
          </a:p>
          <a:p>
            <a:pPr eaLnBrk="1" hangingPunct="1">
              <a:lnSpc>
                <a:spcPct val="80000"/>
              </a:lnSpc>
              <a:buFont typeface="Arial" pitchFamily="34" charset="0"/>
              <a:buChar char="•"/>
              <a:defRPr/>
            </a:pPr>
            <a:r>
              <a:rPr lang="en-GB" altLang="en-US" sz="2000" dirty="0"/>
              <a:t>Provide 3 months notice in writing to BSO </a:t>
            </a:r>
          </a:p>
          <a:p>
            <a:pPr eaLnBrk="1" hangingPunct="1">
              <a:lnSpc>
                <a:spcPct val="80000"/>
              </a:lnSpc>
              <a:buFont typeface="Arial" pitchFamily="34" charset="0"/>
              <a:buChar char="•"/>
              <a:defRPr/>
            </a:pPr>
            <a:r>
              <a:rPr lang="en-GB" altLang="en-US" sz="2000" dirty="0"/>
              <a:t>Inform your local office and Dental Adviser (DA) </a:t>
            </a:r>
          </a:p>
          <a:p>
            <a:pPr eaLnBrk="1" hangingPunct="1">
              <a:lnSpc>
                <a:spcPct val="80000"/>
              </a:lnSpc>
              <a:buFont typeface="Arial" pitchFamily="34" charset="0"/>
              <a:buChar char="•"/>
              <a:defRPr/>
            </a:pPr>
            <a:r>
              <a:rPr lang="en-GB" altLang="en-US" sz="2000" dirty="0"/>
              <a:t>If transferring a patient list - complete HS50- Block transfer form</a:t>
            </a:r>
          </a:p>
          <a:p>
            <a:pPr eaLnBrk="1" hangingPunct="1">
              <a:lnSpc>
                <a:spcPct val="80000"/>
              </a:lnSpc>
              <a:buFont typeface="Arial" pitchFamily="34" charset="0"/>
              <a:buChar char="•"/>
              <a:defRPr/>
            </a:pPr>
            <a:r>
              <a:rPr lang="en-GB" altLang="en-US" sz="2000" dirty="0"/>
              <a:t>Make appropriate emergency cover/contact arrangements with the practice principal/other associates</a:t>
            </a:r>
          </a:p>
          <a:p>
            <a:pPr eaLnBrk="1" hangingPunct="1">
              <a:lnSpc>
                <a:spcPct val="80000"/>
              </a:lnSpc>
              <a:buFont typeface="Arial" pitchFamily="34" charset="0"/>
              <a:buChar char="•"/>
              <a:defRPr/>
            </a:pPr>
            <a:r>
              <a:rPr lang="en-GB" altLang="en-US" sz="2000" dirty="0"/>
              <a:t>Full advice available in: </a:t>
            </a:r>
            <a:endParaRPr lang="en-GB" altLang="en-US" sz="2400" dirty="0"/>
          </a:p>
          <a:p>
            <a:pPr>
              <a:defRPr/>
            </a:pPr>
            <a:r>
              <a:rPr lang="en-GB" altLang="en-US" sz="2000" i="1" dirty="0">
                <a:solidFill>
                  <a:schemeClr val="tx2">
                    <a:lumMod val="75000"/>
                  </a:schemeClr>
                </a:solidFill>
              </a:rPr>
              <a:t> “</a:t>
            </a:r>
            <a:r>
              <a:rPr lang="en-GB" altLang="en-US" sz="2000" b="1" i="1" dirty="0">
                <a:solidFill>
                  <a:srgbClr val="FF0000"/>
                </a:solidFill>
              </a:rPr>
              <a:t>Guidance for GDS Practitioners: Dealing with Practice Changes</a:t>
            </a:r>
            <a:r>
              <a:rPr lang="en-GB" altLang="en-US" sz="2000" b="1" i="1" dirty="0">
                <a:solidFill>
                  <a:schemeClr val="tx2">
                    <a:lumMod val="75000"/>
                  </a:schemeClr>
                </a:solidFill>
              </a:rPr>
              <a:t>” </a:t>
            </a:r>
          </a:p>
          <a:p>
            <a:pPr>
              <a:defRPr/>
            </a:pPr>
            <a:r>
              <a:rPr lang="en-GB" altLang="en-US" sz="2000" b="1" i="1" dirty="0">
                <a:solidFill>
                  <a:schemeClr val="tx2">
                    <a:lumMod val="75000"/>
                  </a:schemeClr>
                </a:solidFill>
              </a:rPr>
              <a:t>   </a:t>
            </a:r>
            <a:r>
              <a:rPr lang="en-GB" altLang="en-US" sz="2000" dirty="0"/>
              <a:t>which is available to download from the BSO website at:                   </a:t>
            </a:r>
            <a:r>
              <a:rPr lang="en-GB" sz="2000" dirty="0">
                <a:hlinkClick r:id="rId4"/>
              </a:rPr>
              <a:t>Governance - Business Services Organisation (BSO) Website</a:t>
            </a:r>
            <a:endParaRPr lang="en-GB" sz="2000" dirty="0"/>
          </a:p>
          <a:p>
            <a:pPr>
              <a:defRPr/>
            </a:pPr>
            <a:endParaRPr lang="en-US" altLang="en-US" sz="2000" i="1" dirty="0">
              <a:solidFill>
                <a:schemeClr val="tx2">
                  <a:lumMod val="75000"/>
                </a:schemeClr>
              </a:solidFill>
            </a:endParaRPr>
          </a:p>
        </p:txBody>
      </p:sp>
    </p:spTree>
    <p:extLst>
      <p:ext uri="{BB962C8B-B14F-4D97-AF65-F5344CB8AC3E}">
        <p14:creationId xmlns:p14="http://schemas.microsoft.com/office/powerpoint/2010/main" val="49281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7544" y="764704"/>
            <a:ext cx="8229600" cy="1143000"/>
          </a:xfrm>
        </p:spPr>
        <p:txBody>
          <a:bodyPr/>
          <a:lstStyle/>
          <a:p>
            <a:r>
              <a:rPr lang="en-GB" altLang="en-US" dirty="0"/>
              <a:t>Leaving practice - GDC</a:t>
            </a:r>
          </a:p>
        </p:txBody>
      </p:sp>
      <p:sp>
        <p:nvSpPr>
          <p:cNvPr id="47107" name="Content Placeholder 2"/>
          <p:cNvSpPr>
            <a:spLocks noGrp="1"/>
          </p:cNvSpPr>
          <p:nvPr>
            <p:ph idx="1"/>
          </p:nvPr>
        </p:nvSpPr>
        <p:spPr/>
        <p:txBody>
          <a:bodyPr>
            <a:normAutofit fontScale="92500" lnSpcReduction="10000"/>
          </a:bodyPr>
          <a:lstStyle/>
          <a:p>
            <a:endParaRPr lang="en-GB" altLang="en-US" sz="3200" dirty="0"/>
          </a:p>
          <a:p>
            <a:r>
              <a:rPr lang="en-GB" altLang="en-US" sz="3200" dirty="0"/>
              <a:t>Contact GDC if </a:t>
            </a:r>
            <a:r>
              <a:rPr lang="en-GB" altLang="en-US" sz="3200" dirty="0">
                <a:solidFill>
                  <a:srgbClr val="FF0000"/>
                </a:solidFill>
              </a:rPr>
              <a:t>intentionally withdrawing from the register</a:t>
            </a:r>
            <a:r>
              <a:rPr lang="en-GB" altLang="en-US" sz="3200" b="1" dirty="0">
                <a:solidFill>
                  <a:srgbClr val="FF0000"/>
                </a:solidFill>
              </a:rPr>
              <a:t> </a:t>
            </a:r>
            <a:r>
              <a:rPr lang="en-GB" altLang="en-US" sz="3200" dirty="0"/>
              <a:t>otherwise you will appear on the next calendar year’s  “Removals due to Non Payment list”, which is forwarded to SPPG Dental Advisers for action.</a:t>
            </a:r>
          </a:p>
          <a:p>
            <a:r>
              <a:rPr lang="en-GB" altLang="en-US" dirty="0"/>
              <a:t>Be careful if long-term sick or taking a career break and “to save money” a decision is made to drop GDC registration for a year or two!</a:t>
            </a:r>
            <a:endParaRPr lang="en-GB" altLang="en-US" sz="3200" dirty="0"/>
          </a:p>
          <a:p>
            <a:pPr marL="0" indent="0">
              <a:buNone/>
            </a:pPr>
            <a:r>
              <a:rPr lang="en-GB" altLang="en-US" sz="2400" b="1" dirty="0">
                <a:solidFill>
                  <a:srgbClr val="FF0000"/>
                </a:solidFill>
              </a:rPr>
              <a:t>     This could affect Pensions</a:t>
            </a:r>
          </a:p>
        </p:txBody>
      </p:sp>
    </p:spTree>
    <p:extLst>
      <p:ext uri="{BB962C8B-B14F-4D97-AF65-F5344CB8AC3E}">
        <p14:creationId xmlns:p14="http://schemas.microsoft.com/office/powerpoint/2010/main" val="270914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
          <p:cNvSpPr>
            <a:spLocks noChangeArrowheads="1"/>
          </p:cNvSpPr>
          <p:nvPr/>
        </p:nvSpPr>
        <p:spPr bwMode="auto">
          <a:xfrm>
            <a:off x="395536" y="1057275"/>
            <a:ext cx="3214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solidFill>
                  <a:schemeClr val="accent1"/>
                </a:solidFill>
              </a:rPr>
              <a:t> </a:t>
            </a:r>
            <a:r>
              <a:rPr lang="en-GB" altLang="en-US" sz="3200" dirty="0"/>
              <a:t>Overview Part 2</a:t>
            </a:r>
          </a:p>
        </p:txBody>
      </p:sp>
      <p:sp>
        <p:nvSpPr>
          <p:cNvPr id="52228" name="Rectangle 2"/>
          <p:cNvSpPr>
            <a:spLocks noChangeArrowheads="1"/>
          </p:cNvSpPr>
          <p:nvPr/>
        </p:nvSpPr>
        <p:spPr bwMode="auto">
          <a:xfrm>
            <a:off x="505073" y="1641475"/>
            <a:ext cx="312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Record Keeping</a:t>
            </a:r>
          </a:p>
        </p:txBody>
      </p:sp>
      <p:sp>
        <p:nvSpPr>
          <p:cNvPr id="52229" name="Rectangle 3"/>
          <p:cNvSpPr>
            <a:spLocks noChangeArrowheads="1"/>
          </p:cNvSpPr>
          <p:nvPr/>
        </p:nvSpPr>
        <p:spPr bwMode="auto">
          <a:xfrm>
            <a:off x="505073" y="2225675"/>
            <a:ext cx="2241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Monitoring</a:t>
            </a:r>
          </a:p>
        </p:txBody>
      </p:sp>
      <p:pic>
        <p:nvPicPr>
          <p:cNvPr id="4098" name="Picture 2" descr="Investigation underlines need for accurate medical records - Personnel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401" y="2527966"/>
            <a:ext cx="60483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8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ChangeArrowheads="1"/>
          </p:cNvSpPr>
          <p:nvPr/>
        </p:nvSpPr>
        <p:spPr bwMode="auto">
          <a:xfrm>
            <a:off x="685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sp>
        <p:nvSpPr>
          <p:cNvPr id="53251" name="Rectangle 1027"/>
          <p:cNvSpPr>
            <a:spLocks noChangeArrowheads="1"/>
          </p:cNvSpPr>
          <p:nvPr/>
        </p:nvSpPr>
        <p:spPr bwMode="auto">
          <a:xfrm>
            <a:off x="31242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sp>
        <p:nvSpPr>
          <p:cNvPr id="53252" name="Rectangle 1028"/>
          <p:cNvSpPr>
            <a:spLocks noChangeArrowheads="1"/>
          </p:cNvSpPr>
          <p:nvPr/>
        </p:nvSpPr>
        <p:spPr bwMode="auto">
          <a:xfrm>
            <a:off x="611188" y="476673"/>
            <a:ext cx="7772400"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8000" b="1" dirty="0">
                <a:latin typeface="Calibri" pitchFamily="34" charset="0"/>
              </a:rPr>
              <a:t>Records</a:t>
            </a:r>
          </a:p>
        </p:txBody>
      </p:sp>
      <p:sp>
        <p:nvSpPr>
          <p:cNvPr id="37893" name="Rectangle 1029"/>
          <p:cNvSpPr>
            <a:spLocks noChangeArrowheads="1"/>
          </p:cNvSpPr>
          <p:nvPr/>
        </p:nvSpPr>
        <p:spPr bwMode="auto">
          <a:xfrm>
            <a:off x="1449366" y="3356992"/>
            <a:ext cx="6002953" cy="2721258"/>
          </a:xfrm>
          <a:prstGeom prst="rect">
            <a:avLst/>
          </a:prstGeom>
          <a:noFill/>
          <a:ln w="12700">
            <a:noFill/>
            <a:miter lim="800000"/>
            <a:headEnd/>
            <a:tailEnd/>
          </a:ln>
          <a:effectLst/>
        </p:spPr>
        <p:txBody>
          <a:bodyPr wrap="square" lIns="90488" tIns="44450" rIns="90488" bIns="44450">
            <a:spAutoFit/>
          </a:bodyPr>
          <a:lstStyle/>
          <a:p>
            <a:pPr algn="ctr" eaLnBrk="0" fontAlgn="auto" hangingPunct="0">
              <a:spcBef>
                <a:spcPct val="50000"/>
              </a:spcBef>
              <a:spcAft>
                <a:spcPts val="0"/>
              </a:spcAft>
              <a:defRPr/>
            </a:pPr>
            <a:r>
              <a:rPr lang="en-GB" sz="4800" b="1" dirty="0">
                <a:solidFill>
                  <a:srgbClr val="FF3300"/>
                </a:solidFill>
                <a:effectLst>
                  <a:outerShdw blurRad="38100" dist="38100" dir="2700000" algn="tl">
                    <a:srgbClr val="000000"/>
                  </a:outerShdw>
                </a:effectLst>
                <a:latin typeface="Calibri"/>
              </a:rPr>
              <a:t>“If it isn't written down - it didn’t happen”</a:t>
            </a:r>
            <a:endParaRPr lang="en-GB" sz="4800" dirty="0">
              <a:solidFill>
                <a:srgbClr val="0000FF"/>
              </a:solidFill>
              <a:latin typeface="Calibri"/>
            </a:endParaRPr>
          </a:p>
          <a:p>
            <a:pPr algn="ctr" eaLnBrk="0" fontAlgn="auto" hangingPunct="0">
              <a:spcBef>
                <a:spcPct val="50000"/>
              </a:spcBef>
              <a:spcAft>
                <a:spcPts val="0"/>
              </a:spcAft>
              <a:defRPr/>
            </a:pPr>
            <a:r>
              <a:rPr lang="en-GB" sz="1800" dirty="0">
                <a:solidFill>
                  <a:srgbClr val="0000FF"/>
                </a:solidFill>
                <a:latin typeface="Calibri"/>
              </a:rPr>
              <a:t> </a:t>
            </a:r>
          </a:p>
        </p:txBody>
      </p:sp>
      <p:sp>
        <p:nvSpPr>
          <p:cNvPr id="37894" name="Text Box 1030"/>
          <p:cNvSpPr txBox="1">
            <a:spLocks noChangeArrowheads="1"/>
          </p:cNvSpPr>
          <p:nvPr/>
        </p:nvSpPr>
        <p:spPr bwMode="auto">
          <a:xfrm>
            <a:off x="468313" y="1772816"/>
            <a:ext cx="8352159" cy="769441"/>
          </a:xfrm>
          <a:prstGeom prst="rect">
            <a:avLst/>
          </a:prstGeom>
          <a:noFill/>
          <a:ln w="9525">
            <a:noFill/>
            <a:miter lim="800000"/>
            <a:headEnd/>
            <a:tailEnd/>
          </a:ln>
          <a:effectLst/>
        </p:spPr>
        <p:txBody>
          <a:bodyPr wrap="square">
            <a:spAutoFit/>
          </a:bodyPr>
          <a:lstStyle/>
          <a:p>
            <a:pPr eaLnBrk="0" fontAlgn="auto" hangingPunct="0">
              <a:spcBef>
                <a:spcPct val="50000"/>
              </a:spcBef>
              <a:spcAft>
                <a:spcPts val="0"/>
              </a:spcAft>
              <a:defRPr/>
            </a:pPr>
            <a:r>
              <a:rPr lang="en-GB" sz="4400" b="1" i="1" dirty="0">
                <a:solidFill>
                  <a:srgbClr val="009900"/>
                </a:solidFill>
                <a:effectLst>
                  <a:outerShdw blurRad="38100" dist="38100" dir="2700000" algn="tl">
                    <a:srgbClr val="000000"/>
                  </a:outerShdw>
                </a:effectLst>
                <a:latin typeface="Calibri"/>
              </a:rPr>
              <a:t>The importance of keeping records</a:t>
            </a:r>
            <a:endParaRPr lang="en-GB" sz="1800" b="1" i="1" dirty="0">
              <a:solidFill>
                <a:prstClr val="black"/>
              </a:solidFill>
              <a:effectLst>
                <a:outerShdw blurRad="38100" dist="38100" dir="2700000" algn="tl">
                  <a:srgbClr val="FFFFFF"/>
                </a:outerShdw>
              </a:effectLst>
              <a:latin typeface="Calibri"/>
            </a:endParaRPr>
          </a:p>
        </p:txBody>
      </p:sp>
      <p:sp>
        <p:nvSpPr>
          <p:cNvPr id="2" name="Oval 1">
            <a:extLst>
              <a:ext uri="{FF2B5EF4-FFF2-40B4-BE49-F238E27FC236}">
                <a16:creationId xmlns:a16="http://schemas.microsoft.com/office/drawing/2014/main" id="{CFDBB432-D793-4B92-A4DA-1AFD39FEA7FA}"/>
              </a:ext>
            </a:extLst>
          </p:cNvPr>
          <p:cNvSpPr/>
          <p:nvPr/>
        </p:nvSpPr>
        <p:spPr>
          <a:xfrm>
            <a:off x="4427984" y="2924944"/>
            <a:ext cx="45719"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5055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3600" dirty="0"/>
              <a:t>Why do we need clinical records?</a:t>
            </a:r>
          </a:p>
        </p:txBody>
      </p:sp>
      <p:sp>
        <p:nvSpPr>
          <p:cNvPr id="3" name="Content Placeholder 2"/>
          <p:cNvSpPr>
            <a:spLocks noGrp="1"/>
          </p:cNvSpPr>
          <p:nvPr>
            <p:ph idx="1"/>
          </p:nvPr>
        </p:nvSpPr>
        <p:spPr>
          <a:xfrm>
            <a:off x="467544" y="1916832"/>
            <a:ext cx="8229600" cy="4525963"/>
          </a:xfrm>
        </p:spPr>
        <p:txBody>
          <a:bodyPr>
            <a:noAutofit/>
          </a:bodyPr>
          <a:lstStyle/>
          <a:p>
            <a:pPr>
              <a:defRPr/>
            </a:pPr>
            <a:r>
              <a:rPr lang="en-GB" sz="2400" dirty="0"/>
              <a:t>To satisfy legal or regulatory requirements </a:t>
            </a:r>
          </a:p>
          <a:p>
            <a:pPr marL="0" indent="0">
              <a:buNone/>
              <a:defRPr/>
            </a:pPr>
            <a:r>
              <a:rPr lang="en-GB" sz="2400" b="1" i="1" dirty="0">
                <a:solidFill>
                  <a:schemeClr val="accent6">
                    <a:lumMod val="75000"/>
                  </a:schemeClr>
                </a:solidFill>
              </a:rPr>
              <a:t>The content of records is the responsibility of the dentist (even when dictating to someone else</a:t>
            </a:r>
            <a:r>
              <a:rPr lang="en-GB" sz="2400" b="1" dirty="0">
                <a:solidFill>
                  <a:schemeClr val="accent6">
                    <a:lumMod val="75000"/>
                  </a:schemeClr>
                </a:solidFill>
              </a:rPr>
              <a:t>)</a:t>
            </a:r>
          </a:p>
          <a:p>
            <a:pPr>
              <a:defRPr/>
            </a:pPr>
            <a:r>
              <a:rPr lang="en-GB" sz="2400" dirty="0"/>
              <a:t>To verify treatment</a:t>
            </a:r>
          </a:p>
          <a:p>
            <a:pPr>
              <a:defRPr/>
            </a:pPr>
            <a:r>
              <a:rPr lang="en-GB" sz="2400" dirty="0"/>
              <a:t>To assure a third party</a:t>
            </a:r>
          </a:p>
          <a:p>
            <a:pPr lvl="1">
              <a:defRPr/>
            </a:pPr>
            <a:r>
              <a:rPr lang="en-GB" sz="2000" dirty="0"/>
              <a:t>RDS</a:t>
            </a:r>
          </a:p>
          <a:p>
            <a:pPr lvl="1">
              <a:defRPr/>
            </a:pPr>
            <a:r>
              <a:rPr lang="en-GB" sz="2000" dirty="0"/>
              <a:t>Probity</a:t>
            </a:r>
          </a:p>
          <a:p>
            <a:pPr lvl="1">
              <a:defRPr/>
            </a:pPr>
            <a:r>
              <a:rPr lang="en-GB" sz="2000" dirty="0"/>
              <a:t>Prior Approval</a:t>
            </a:r>
          </a:p>
          <a:p>
            <a:pPr lvl="1">
              <a:defRPr/>
            </a:pPr>
            <a:r>
              <a:rPr lang="en-GB" sz="2000" dirty="0"/>
              <a:t>GDC</a:t>
            </a:r>
          </a:p>
          <a:p>
            <a:pPr lvl="1">
              <a:defRPr/>
            </a:pPr>
            <a:r>
              <a:rPr lang="en-GB" sz="2000" dirty="0"/>
              <a:t>PSNI</a:t>
            </a:r>
          </a:p>
          <a:p>
            <a:pPr lvl="1">
              <a:defRPr/>
            </a:pPr>
            <a:r>
              <a:rPr lang="en-GB" sz="2000" dirty="0"/>
              <a:t>Lawyers</a:t>
            </a:r>
          </a:p>
        </p:txBody>
      </p:sp>
    </p:spTree>
    <p:extLst>
      <p:ext uri="{BB962C8B-B14F-4D97-AF65-F5344CB8AC3E}">
        <p14:creationId xmlns:p14="http://schemas.microsoft.com/office/powerpoint/2010/main" val="244549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57188" y="1143000"/>
            <a:ext cx="8305800" cy="714375"/>
          </a:xfrm>
        </p:spPr>
        <p:txBody>
          <a:bodyPr>
            <a:normAutofit fontScale="90000"/>
          </a:bodyPr>
          <a:lstStyle/>
          <a:p>
            <a:r>
              <a:rPr lang="en-GB" altLang="en-US"/>
              <a:t>Part 1- HSC structures</a:t>
            </a:r>
          </a:p>
        </p:txBody>
      </p:sp>
      <p:sp>
        <p:nvSpPr>
          <p:cNvPr id="89091" name="Oval 3"/>
          <p:cNvSpPr>
            <a:spLocks noChangeArrowheads="1"/>
          </p:cNvSpPr>
          <p:nvPr/>
        </p:nvSpPr>
        <p:spPr bwMode="auto">
          <a:xfrm>
            <a:off x="4157051" y="1814429"/>
            <a:ext cx="3312368" cy="2000447"/>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noFill/>
            <a:round/>
            <a:headEnd/>
            <a:tailEnd/>
          </a:ln>
          <a:effectLst/>
        </p:spPr>
        <p:txBody>
          <a:bodyPr wrap="none"/>
          <a:lstStyle/>
          <a:p>
            <a:pPr algn="ctr" eaLnBrk="0" hangingPunct="0">
              <a:defRPr/>
            </a:pPr>
            <a:r>
              <a:rPr lang="en-GB" sz="3600" b="1" dirty="0">
                <a:solidFill>
                  <a:schemeClr val="accent1"/>
                </a:solidFill>
                <a:effectDag name="">
                  <a:cont type="tree" name="">
                    <a:effect ref="fillLine"/>
                    <a:outerShdw dist="38100" dir="13500000" algn="br">
                      <a:srgbClr val="DDDDFF"/>
                    </a:outerShdw>
                  </a:cont>
                  <a:cont type="tree" name="">
                    <a:effect ref="fillLine"/>
                    <a:outerShdw dist="38100" dir="2700000" algn="tl">
                      <a:srgbClr val="7A7A99"/>
                    </a:outerShdw>
                  </a:cont>
                  <a:effect ref="fillLine"/>
                </a:effectDag>
                <a:latin typeface="Arial" charset="0"/>
              </a:rPr>
              <a:t>DoH/Minister</a:t>
            </a:r>
          </a:p>
        </p:txBody>
      </p:sp>
      <p:sp>
        <p:nvSpPr>
          <p:cNvPr id="89095" name="Oval 7"/>
          <p:cNvSpPr>
            <a:spLocks noChangeArrowheads="1"/>
          </p:cNvSpPr>
          <p:nvPr/>
        </p:nvSpPr>
        <p:spPr bwMode="auto">
          <a:xfrm>
            <a:off x="2944813" y="4941888"/>
            <a:ext cx="1771650" cy="842962"/>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PHA</a:t>
            </a:r>
          </a:p>
        </p:txBody>
      </p:sp>
      <p:sp>
        <p:nvSpPr>
          <p:cNvPr id="30725" name="Oval 8"/>
          <p:cNvSpPr>
            <a:spLocks noChangeArrowheads="1"/>
          </p:cNvSpPr>
          <p:nvPr/>
        </p:nvSpPr>
        <p:spPr bwMode="auto">
          <a:xfrm>
            <a:off x="4527536" y="2714625"/>
            <a:ext cx="611185" cy="530257"/>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CDO</a:t>
            </a:r>
          </a:p>
        </p:txBody>
      </p:sp>
      <p:cxnSp>
        <p:nvCxnSpPr>
          <p:cNvPr id="30726" name="AutoShape 12"/>
          <p:cNvCxnSpPr>
            <a:cxnSpLocks noChangeShapeType="1"/>
            <a:stCxn id="89095" idx="0"/>
          </p:cNvCxnSpPr>
          <p:nvPr/>
        </p:nvCxnSpPr>
        <p:spPr bwMode="auto">
          <a:xfrm flipV="1">
            <a:off x="3830638" y="3778250"/>
            <a:ext cx="1341041" cy="1163638"/>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89108" name="Oval 20"/>
          <p:cNvSpPr>
            <a:spLocks noChangeArrowheads="1"/>
          </p:cNvSpPr>
          <p:nvPr/>
        </p:nvSpPr>
        <p:spPr bwMode="auto">
          <a:xfrm>
            <a:off x="7211219" y="5079148"/>
            <a:ext cx="1771650" cy="842962"/>
          </a:xfrm>
          <a:prstGeom prst="ellipse">
            <a:avLst/>
          </a:prstGeom>
          <a:gradFill rotWithShape="1">
            <a:gsLst>
              <a:gs pos="0">
                <a:schemeClr val="hlink"/>
              </a:gs>
              <a:gs pos="50000">
                <a:schemeClr val="hlink">
                  <a:gamma/>
                  <a:shade val="46275"/>
                  <a:invGamma/>
                </a:schemeClr>
              </a:gs>
              <a:gs pos="100000">
                <a:schemeClr val="hlink"/>
              </a:gs>
            </a:gsLst>
            <a:lin ang="5400000" scaled="1"/>
          </a:gradFill>
          <a:ln w="9525">
            <a:noFill/>
            <a:round/>
            <a:headEnd/>
            <a:tailEnd/>
          </a:ln>
          <a:effectLst/>
        </p:spPr>
        <p:txBody>
          <a:bodyPr wrap="none" anchor="ctr"/>
          <a:lstStyle/>
          <a:p>
            <a:pPr algn="ctr" eaLnBrk="0" hangingPunct="0">
              <a:defRPr/>
            </a:pPr>
            <a:r>
              <a:rPr lang="en-GB" sz="2400" b="1" dirty="0">
                <a:solidFill>
                  <a:schemeClr val="bg1"/>
                </a:solidFill>
                <a:effectDag name="">
                  <a:cont type="tree" name="">
                    <a:effect ref="fillLine"/>
                    <a:outerShdw dist="38100" dir="13500000" algn="br">
                      <a:srgbClr val="9A9AFF"/>
                    </a:outerShdw>
                  </a:cont>
                  <a:cont type="tree" name="">
                    <a:effect ref="fillLine"/>
                    <a:outerShdw dist="38100" dir="2700000" algn="tl">
                      <a:srgbClr val="3D3D99"/>
                    </a:outerShdw>
                  </a:cont>
                  <a:effect ref="fillLine"/>
                </a:effectDag>
                <a:latin typeface="Arial" charset="0"/>
              </a:rPr>
              <a:t>Trusts</a:t>
            </a:r>
          </a:p>
        </p:txBody>
      </p:sp>
      <p:sp>
        <p:nvSpPr>
          <p:cNvPr id="89109" name="Oval 21"/>
          <p:cNvSpPr>
            <a:spLocks noChangeArrowheads="1"/>
          </p:cNvSpPr>
          <p:nvPr/>
        </p:nvSpPr>
        <p:spPr bwMode="auto">
          <a:xfrm>
            <a:off x="5171679" y="4775935"/>
            <a:ext cx="1770063" cy="144938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anchor="ctr"/>
          <a:lstStyle/>
          <a:p>
            <a:pPr algn="ctr" eaLnBrk="0" hangingPunct="0">
              <a:defRPr/>
            </a:pPr>
            <a:r>
              <a:rPr lang="en-GB" sz="1200" b="1" dirty="0">
                <a:solidFill>
                  <a:srgbClr val="FFFF00"/>
                </a:solidFill>
                <a:latin typeface="Arial" charset="0"/>
              </a:rPr>
              <a:t>GDPs/GPs/ Independent &amp; Private Sector/ Voluntary &amp; Community</a:t>
            </a:r>
          </a:p>
        </p:txBody>
      </p:sp>
      <p:sp>
        <p:nvSpPr>
          <p:cNvPr id="89114" name="Rectangle 26"/>
          <p:cNvSpPr>
            <a:spLocks noChangeArrowheads="1"/>
          </p:cNvSpPr>
          <p:nvPr/>
        </p:nvSpPr>
        <p:spPr bwMode="auto">
          <a:xfrm>
            <a:off x="214313" y="2208213"/>
            <a:ext cx="2362200" cy="4149725"/>
          </a:xfrm>
          <a:prstGeom prst="rect">
            <a:avLst/>
          </a:prstGeom>
          <a:gradFill rotWithShape="1">
            <a:gsLst>
              <a:gs pos="0">
                <a:schemeClr val="accent1"/>
              </a:gs>
              <a:gs pos="50000">
                <a:schemeClr val="accent1">
                  <a:gamma/>
                  <a:shade val="46275"/>
                  <a:invGamma/>
                </a:schemeClr>
              </a:gs>
              <a:gs pos="100000">
                <a:schemeClr val="accent1"/>
              </a:gs>
            </a:gsLst>
            <a:lin ang="0" scaled="1"/>
          </a:gradFill>
          <a:ln w="9525">
            <a:noFill/>
            <a:miter lim="800000"/>
            <a:headEnd/>
            <a:tailEnd/>
          </a:ln>
          <a:effec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endParaRPr lang="en-US" altLang="en-US" dirty="0"/>
          </a:p>
        </p:txBody>
      </p:sp>
      <p:sp>
        <p:nvSpPr>
          <p:cNvPr id="89092" name="Oval 4"/>
          <p:cNvSpPr>
            <a:spLocks noChangeArrowheads="1"/>
          </p:cNvSpPr>
          <p:nvPr/>
        </p:nvSpPr>
        <p:spPr bwMode="auto">
          <a:xfrm>
            <a:off x="428625" y="3357563"/>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NIMDTA</a:t>
            </a:r>
          </a:p>
        </p:txBody>
      </p:sp>
      <p:sp>
        <p:nvSpPr>
          <p:cNvPr id="89093" name="Oval 5"/>
          <p:cNvSpPr>
            <a:spLocks noChangeArrowheads="1"/>
          </p:cNvSpPr>
          <p:nvPr/>
        </p:nvSpPr>
        <p:spPr bwMode="auto">
          <a:xfrm>
            <a:off x="428625" y="4357688"/>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BSO</a:t>
            </a:r>
          </a:p>
        </p:txBody>
      </p:sp>
      <p:sp>
        <p:nvSpPr>
          <p:cNvPr id="89094" name="Oval 6"/>
          <p:cNvSpPr>
            <a:spLocks noChangeArrowheads="1"/>
          </p:cNvSpPr>
          <p:nvPr/>
        </p:nvSpPr>
        <p:spPr bwMode="auto">
          <a:xfrm>
            <a:off x="428625" y="5357813"/>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PCC</a:t>
            </a:r>
          </a:p>
        </p:txBody>
      </p:sp>
      <p:sp>
        <p:nvSpPr>
          <p:cNvPr id="30742" name="Text Box 27"/>
          <p:cNvSpPr txBox="1">
            <a:spLocks noChangeArrowheads="1"/>
          </p:cNvSpPr>
          <p:nvPr/>
        </p:nvSpPr>
        <p:spPr bwMode="auto">
          <a:xfrm>
            <a:off x="214313" y="23495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50000"/>
              </a:spcBef>
              <a:buClrTx/>
              <a:buSzTx/>
              <a:buFontTx/>
              <a:buNone/>
            </a:pPr>
            <a:r>
              <a:rPr lang="en-GB" altLang="en-US" sz="2000" b="1">
                <a:solidFill>
                  <a:srgbClr val="DEF6F1"/>
                </a:solidFill>
              </a:rPr>
              <a:t>RQIA</a:t>
            </a:r>
          </a:p>
        </p:txBody>
      </p:sp>
      <p:cxnSp>
        <p:nvCxnSpPr>
          <p:cNvPr id="30743" name="AutoShape 28"/>
          <p:cNvCxnSpPr>
            <a:cxnSpLocks noChangeShapeType="1"/>
            <a:stCxn id="89114" idx="3"/>
            <a:endCxn id="89091" idx="3"/>
          </p:cNvCxnSpPr>
          <p:nvPr/>
        </p:nvCxnSpPr>
        <p:spPr bwMode="auto">
          <a:xfrm flipV="1">
            <a:off x="2576513" y="3521917"/>
            <a:ext cx="2065623" cy="761159"/>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0744" name="Oval 24"/>
          <p:cNvSpPr>
            <a:spLocks noChangeArrowheads="1"/>
          </p:cNvSpPr>
          <p:nvPr/>
        </p:nvSpPr>
        <p:spPr bwMode="auto">
          <a:xfrm>
            <a:off x="214313" y="2214563"/>
            <a:ext cx="857250" cy="5000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buClr>
                <a:schemeClr val="bg1"/>
              </a:buClr>
              <a:buSzTx/>
              <a:buFontTx/>
              <a:buNone/>
            </a:pPr>
            <a:endParaRPr lang="en-US" altLang="en-US" sz="4000"/>
          </a:p>
        </p:txBody>
      </p:sp>
      <p:sp>
        <p:nvSpPr>
          <p:cNvPr id="26" name="Oval 4"/>
          <p:cNvSpPr>
            <a:spLocks noChangeArrowheads="1"/>
          </p:cNvSpPr>
          <p:nvPr/>
        </p:nvSpPr>
        <p:spPr bwMode="auto">
          <a:xfrm>
            <a:off x="428625" y="2357438"/>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RQIA</a:t>
            </a:r>
          </a:p>
        </p:txBody>
      </p:sp>
      <p:sp>
        <p:nvSpPr>
          <p:cNvPr id="39" name="Oval 8"/>
          <p:cNvSpPr>
            <a:spLocks noChangeArrowheads="1"/>
          </p:cNvSpPr>
          <p:nvPr/>
        </p:nvSpPr>
        <p:spPr bwMode="auto">
          <a:xfrm>
            <a:off x="5507642" y="2832876"/>
            <a:ext cx="611185" cy="530257"/>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Policy</a:t>
            </a:r>
          </a:p>
        </p:txBody>
      </p:sp>
      <p:sp>
        <p:nvSpPr>
          <p:cNvPr id="40" name="Oval 8"/>
          <p:cNvSpPr>
            <a:spLocks noChangeArrowheads="1"/>
          </p:cNvSpPr>
          <p:nvPr/>
        </p:nvSpPr>
        <p:spPr bwMode="auto">
          <a:xfrm>
            <a:off x="6444208" y="2714625"/>
            <a:ext cx="790806" cy="637978"/>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SPPG</a:t>
            </a:r>
          </a:p>
        </p:txBody>
      </p:sp>
      <p:sp>
        <p:nvSpPr>
          <p:cNvPr id="89105" name="Oval 17"/>
          <p:cNvSpPr>
            <a:spLocks noChangeArrowheads="1"/>
          </p:cNvSpPr>
          <p:nvPr/>
        </p:nvSpPr>
        <p:spPr bwMode="auto">
          <a:xfrm>
            <a:off x="6952494" y="3098005"/>
            <a:ext cx="665162" cy="6032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noFill/>
            <a:round/>
            <a:headEnd/>
            <a:tailEnd/>
          </a:ln>
          <a:effectLst/>
        </p:spPr>
        <p:txBody>
          <a:bodyPr wrap="none" anchor="ctr"/>
          <a:lstStyle/>
          <a:p>
            <a:pPr algn="ctr" eaLnBrk="0" hangingPunct="0">
              <a:defRPr/>
            </a:pPr>
            <a:r>
              <a:rPr lang="en-GB" sz="1600" b="1" dirty="0">
                <a:latin typeface="Arial" charset="0"/>
              </a:rPr>
              <a:t>LCGs</a:t>
            </a:r>
          </a:p>
        </p:txBody>
      </p:sp>
      <p:cxnSp>
        <p:nvCxnSpPr>
          <p:cNvPr id="46" name="AutoShape 12"/>
          <p:cNvCxnSpPr>
            <a:cxnSpLocks noChangeShapeType="1"/>
            <a:stCxn id="89109" idx="0"/>
            <a:endCxn id="40" idx="3"/>
          </p:cNvCxnSpPr>
          <p:nvPr/>
        </p:nvCxnSpPr>
        <p:spPr bwMode="auto">
          <a:xfrm flipV="1">
            <a:off x="6056711" y="3259173"/>
            <a:ext cx="503308" cy="1516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9" name="AutoShape 12"/>
          <p:cNvCxnSpPr>
            <a:cxnSpLocks noChangeShapeType="1"/>
          </p:cNvCxnSpPr>
          <p:nvPr/>
        </p:nvCxnSpPr>
        <p:spPr bwMode="auto">
          <a:xfrm flipH="1" flipV="1">
            <a:off x="6560019" y="3701255"/>
            <a:ext cx="1237278" cy="1364879"/>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1" name="AutoShape 28"/>
          <p:cNvCxnSpPr>
            <a:cxnSpLocks noChangeShapeType="1"/>
            <a:endCxn id="39" idx="2"/>
          </p:cNvCxnSpPr>
          <p:nvPr/>
        </p:nvCxnSpPr>
        <p:spPr bwMode="auto">
          <a:xfrm>
            <a:off x="5126890" y="3058573"/>
            <a:ext cx="380752" cy="3943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3" name="AutoShape 28"/>
          <p:cNvCxnSpPr>
            <a:cxnSpLocks noChangeShapeType="1"/>
            <a:endCxn id="40" idx="2"/>
          </p:cNvCxnSpPr>
          <p:nvPr/>
        </p:nvCxnSpPr>
        <p:spPr bwMode="auto">
          <a:xfrm flipV="1">
            <a:off x="6118827" y="3033614"/>
            <a:ext cx="325381" cy="12349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25973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36912"/>
            <a:ext cx="7258050" cy="3108325"/>
          </a:xfrm>
        </p:spPr>
        <p:txBody>
          <a:bodyPr>
            <a:normAutofit/>
          </a:bodyPr>
          <a:lstStyle/>
          <a:p>
            <a:pPr>
              <a:defRPr/>
            </a:pPr>
            <a:endParaRPr lang="en-GB" sz="2000" dirty="0"/>
          </a:p>
          <a:p>
            <a:pPr marL="109725" indent="0">
              <a:buNone/>
              <a:defRPr/>
            </a:pPr>
            <a:r>
              <a:rPr lang="en-GB" sz="2800" dirty="0">
                <a:solidFill>
                  <a:srgbClr val="C00000"/>
                </a:solidFill>
              </a:rPr>
              <a:t>‘…..the critical aspect of record keeping is that </a:t>
            </a:r>
          </a:p>
          <a:p>
            <a:pPr marL="109725" indent="0">
              <a:buNone/>
              <a:defRPr/>
            </a:pPr>
            <a:r>
              <a:rPr lang="en-GB" sz="2800" dirty="0">
                <a:solidFill>
                  <a:srgbClr val="C00000"/>
                </a:solidFill>
              </a:rPr>
              <a:t>a </a:t>
            </a:r>
            <a:r>
              <a:rPr lang="en-GB" sz="2800" b="1" dirty="0">
                <a:solidFill>
                  <a:schemeClr val="accent4"/>
                </a:solidFill>
              </a:rPr>
              <a:t>third party </a:t>
            </a:r>
            <a:r>
              <a:rPr lang="en-GB" sz="2800" dirty="0">
                <a:solidFill>
                  <a:srgbClr val="C00000"/>
                </a:solidFill>
              </a:rPr>
              <a:t>needs to be able to read and </a:t>
            </a:r>
          </a:p>
          <a:p>
            <a:pPr marL="109725" indent="0">
              <a:buNone/>
              <a:defRPr/>
            </a:pPr>
            <a:r>
              <a:rPr lang="en-GB" sz="2800" dirty="0">
                <a:solidFill>
                  <a:srgbClr val="C00000"/>
                </a:solidFill>
              </a:rPr>
              <a:t>understand the records and subsequently </a:t>
            </a:r>
          </a:p>
          <a:p>
            <a:pPr marL="109725" indent="0">
              <a:buNone/>
              <a:defRPr/>
            </a:pPr>
            <a:r>
              <a:rPr lang="en-GB" sz="2800" dirty="0">
                <a:solidFill>
                  <a:srgbClr val="C00000"/>
                </a:solidFill>
              </a:rPr>
              <a:t>know exactly what has happened and when………….’’</a:t>
            </a:r>
          </a:p>
        </p:txBody>
      </p:sp>
      <p:sp>
        <p:nvSpPr>
          <p:cNvPr id="54275" name="Title 2"/>
          <p:cNvSpPr>
            <a:spLocks noGrp="1"/>
          </p:cNvSpPr>
          <p:nvPr>
            <p:ph type="title"/>
          </p:nvPr>
        </p:nvSpPr>
        <p:spPr>
          <a:xfrm>
            <a:off x="457200" y="1412875"/>
            <a:ext cx="8229600" cy="1223963"/>
          </a:xfrm>
        </p:spPr>
        <p:txBody>
          <a:bodyPr/>
          <a:lstStyle/>
          <a:p>
            <a:r>
              <a:rPr lang="en-GB" altLang="en-US" dirty="0" err="1"/>
              <a:t>Riskwise</a:t>
            </a:r>
            <a:r>
              <a:rPr lang="en-GB" altLang="en-US" dirty="0"/>
              <a:t> Jan 2017</a:t>
            </a:r>
          </a:p>
        </p:txBody>
      </p:sp>
    </p:spTree>
    <p:extLst>
      <p:ext uri="{BB962C8B-B14F-4D97-AF65-F5344CB8AC3E}">
        <p14:creationId xmlns:p14="http://schemas.microsoft.com/office/powerpoint/2010/main" val="17271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7544" y="836712"/>
            <a:ext cx="8229600" cy="1143000"/>
          </a:xfrm>
        </p:spPr>
        <p:txBody>
          <a:bodyPr/>
          <a:lstStyle/>
          <a:p>
            <a:r>
              <a:rPr lang="en-GB" altLang="en-US" dirty="0"/>
              <a:t>Who is the third party ?</a:t>
            </a:r>
          </a:p>
        </p:txBody>
      </p:sp>
      <p:sp>
        <p:nvSpPr>
          <p:cNvPr id="3" name="Content Placeholder 2"/>
          <p:cNvSpPr>
            <a:spLocks noGrp="1"/>
          </p:cNvSpPr>
          <p:nvPr>
            <p:ph idx="1"/>
          </p:nvPr>
        </p:nvSpPr>
        <p:spPr/>
        <p:txBody>
          <a:bodyPr>
            <a:normAutofit lnSpcReduction="10000"/>
          </a:bodyPr>
          <a:lstStyle/>
          <a:p>
            <a:pPr>
              <a:defRPr/>
            </a:pPr>
            <a:endParaRPr lang="en-GB" dirty="0"/>
          </a:p>
          <a:p>
            <a:pPr marL="457200" indent="-457200">
              <a:buFont typeface="Wingdings" pitchFamily="2" charset="2"/>
              <a:buChar char="q"/>
              <a:defRPr/>
            </a:pPr>
            <a:r>
              <a:rPr lang="en-GB" dirty="0"/>
              <a:t>Patient or their representative</a:t>
            </a:r>
          </a:p>
          <a:p>
            <a:pPr marL="457200" indent="-457200">
              <a:buFont typeface="Wingdings" pitchFamily="2" charset="2"/>
              <a:buChar char="q"/>
              <a:defRPr/>
            </a:pPr>
            <a:r>
              <a:rPr lang="en-GB" dirty="0"/>
              <a:t>Prior approval</a:t>
            </a:r>
          </a:p>
          <a:p>
            <a:pPr marL="457200" indent="-457200">
              <a:buFont typeface="Wingdings" pitchFamily="2" charset="2"/>
              <a:buChar char="q"/>
              <a:defRPr/>
            </a:pPr>
            <a:r>
              <a:rPr lang="en-GB" dirty="0"/>
              <a:t>RDS service</a:t>
            </a:r>
          </a:p>
          <a:p>
            <a:pPr marL="457200" indent="-457200">
              <a:buFont typeface="Wingdings" pitchFamily="2" charset="2"/>
              <a:buChar char="q"/>
              <a:defRPr/>
            </a:pPr>
            <a:r>
              <a:rPr lang="en-GB" dirty="0"/>
              <a:t>Probity services</a:t>
            </a:r>
          </a:p>
          <a:p>
            <a:pPr marL="457200" indent="-457200">
              <a:buFont typeface="Wingdings" pitchFamily="2" charset="2"/>
              <a:buChar char="q"/>
              <a:defRPr/>
            </a:pPr>
            <a:r>
              <a:rPr lang="en-GB" dirty="0"/>
              <a:t>Legal</a:t>
            </a:r>
          </a:p>
          <a:p>
            <a:pPr marL="457200" indent="-457200">
              <a:buFont typeface="Wingdings" pitchFamily="2" charset="2"/>
              <a:buChar char="q"/>
              <a:defRPr/>
            </a:pPr>
            <a:r>
              <a:rPr lang="en-GB" dirty="0"/>
              <a:t>PSNI</a:t>
            </a:r>
          </a:p>
          <a:p>
            <a:pPr marL="457200" indent="-457200">
              <a:buFont typeface="Wingdings" pitchFamily="2" charset="2"/>
              <a:buChar char="q"/>
              <a:defRPr/>
            </a:pPr>
            <a:r>
              <a:rPr lang="en-GB" dirty="0"/>
              <a:t>GDC</a:t>
            </a:r>
          </a:p>
        </p:txBody>
      </p:sp>
    </p:spTree>
    <p:extLst>
      <p:ext uri="{BB962C8B-B14F-4D97-AF65-F5344CB8AC3E}">
        <p14:creationId xmlns:p14="http://schemas.microsoft.com/office/powerpoint/2010/main" val="688308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7544" y="692696"/>
            <a:ext cx="8229600" cy="1143000"/>
          </a:xfrm>
        </p:spPr>
        <p:txBody>
          <a:bodyPr/>
          <a:lstStyle/>
          <a:p>
            <a:pPr eaLnBrk="1" hangingPunct="1"/>
            <a:r>
              <a:rPr lang="en-GB" altLang="en-US" dirty="0"/>
              <a:t>Patient Record Definition</a:t>
            </a:r>
            <a:endParaRPr lang="en-GB" altLang="en-US" sz="2000" dirty="0"/>
          </a:p>
        </p:txBody>
      </p:sp>
      <p:sp>
        <p:nvSpPr>
          <p:cNvPr id="58371" name="Rectangle 3"/>
          <p:cNvSpPr>
            <a:spLocks noGrp="1" noChangeArrowheads="1"/>
          </p:cNvSpPr>
          <p:nvPr>
            <p:ph type="body" idx="1"/>
          </p:nvPr>
        </p:nvSpPr>
        <p:spPr>
          <a:xfrm>
            <a:off x="457200" y="2132856"/>
            <a:ext cx="8305800" cy="4267944"/>
          </a:xfrm>
        </p:spPr>
        <p:txBody>
          <a:bodyPr/>
          <a:lstStyle/>
          <a:p>
            <a:pPr marL="457200" indent="-457200" eaLnBrk="1" hangingPunct="1">
              <a:buFont typeface="Wingdings" pitchFamily="2" charset="2"/>
              <a:buChar char="v"/>
            </a:pPr>
            <a:r>
              <a:rPr lang="en-GB" altLang="en-US" sz="2400" dirty="0"/>
              <a:t>Everything relating to the patient’s treatment, i.e.</a:t>
            </a:r>
          </a:p>
          <a:p>
            <a:pPr marL="457200" indent="-457200" eaLnBrk="1" hangingPunct="1">
              <a:buFont typeface="Wingdings" pitchFamily="2" charset="2"/>
              <a:buChar char="v"/>
            </a:pPr>
            <a:r>
              <a:rPr lang="en-GB" altLang="en-US" sz="2400" dirty="0"/>
              <a:t>Record card, HS45, HS45PR, HS45DC, DB114(Ortho), Radiographs, photographs, study models, receipts, lab documents, Statements of Manufacture(SOM), details of prescribed drugs, etc.</a:t>
            </a:r>
          </a:p>
          <a:p>
            <a:pPr marL="457200" indent="-457200">
              <a:buFont typeface="Wingdings" pitchFamily="2" charset="2"/>
              <a:buChar char="v"/>
            </a:pPr>
            <a:r>
              <a:rPr lang="en-GB" altLang="en-US" sz="2400" dirty="0"/>
              <a:t>Medico legal... Referral letters and reports are also included in the definition above.</a:t>
            </a:r>
          </a:p>
          <a:p>
            <a:pPr marL="457200" indent="-457200" eaLnBrk="1" hangingPunct="1">
              <a:buFont typeface="Wingdings" pitchFamily="2" charset="2"/>
              <a:buChar char="v"/>
            </a:pPr>
            <a:r>
              <a:rPr lang="en-GB" altLang="en-US" sz="2400" dirty="0"/>
              <a:t>Patient records must be retained for 6 years (GDS Regs). </a:t>
            </a:r>
          </a:p>
        </p:txBody>
      </p:sp>
    </p:spTree>
    <p:extLst>
      <p:ext uri="{BB962C8B-B14F-4D97-AF65-F5344CB8AC3E}">
        <p14:creationId xmlns:p14="http://schemas.microsoft.com/office/powerpoint/2010/main" val="366760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620688"/>
            <a:ext cx="8229600" cy="1143000"/>
          </a:xfrm>
        </p:spPr>
        <p:txBody>
          <a:bodyPr>
            <a:normAutofit/>
          </a:bodyPr>
          <a:lstStyle/>
          <a:p>
            <a:pPr eaLnBrk="1" hangingPunct="1"/>
            <a:r>
              <a:rPr lang="en-GB" altLang="en-US" sz="3600" dirty="0"/>
              <a:t>Referral Dental Services</a:t>
            </a:r>
          </a:p>
        </p:txBody>
      </p:sp>
      <p:sp>
        <p:nvSpPr>
          <p:cNvPr id="59395" name="Rectangle 3"/>
          <p:cNvSpPr>
            <a:spLocks noGrp="1" noChangeArrowheads="1"/>
          </p:cNvSpPr>
          <p:nvPr>
            <p:ph type="body" idx="1"/>
          </p:nvPr>
        </p:nvSpPr>
        <p:spPr>
          <a:xfrm>
            <a:off x="395536" y="2132856"/>
            <a:ext cx="8305800" cy="3000375"/>
          </a:xfrm>
        </p:spPr>
        <p:txBody>
          <a:bodyPr>
            <a:normAutofit fontScale="77500" lnSpcReduction="20000"/>
          </a:bodyPr>
          <a:lstStyle/>
          <a:p>
            <a:pPr eaLnBrk="1" hangingPunct="1"/>
            <a:r>
              <a:rPr lang="en-GB" altLang="en-US" sz="3500" dirty="0"/>
              <a:t>Monitor the </a:t>
            </a:r>
            <a:r>
              <a:rPr lang="en-GB" altLang="en-US" sz="3500" b="1" dirty="0">
                <a:solidFill>
                  <a:srgbClr val="00B050"/>
                </a:solidFill>
              </a:rPr>
              <a:t>quality</a:t>
            </a:r>
            <a:r>
              <a:rPr lang="en-GB" altLang="en-US" sz="3500" dirty="0"/>
              <a:t> of health service dental treatment</a:t>
            </a:r>
          </a:p>
          <a:p>
            <a:pPr lvl="1"/>
            <a:r>
              <a:rPr lang="en-GB" altLang="en-US" sz="3500" dirty="0"/>
              <a:t>Quality of care</a:t>
            </a:r>
          </a:p>
          <a:p>
            <a:pPr lvl="1"/>
            <a:r>
              <a:rPr lang="en-GB" altLang="en-US" sz="3500" dirty="0"/>
              <a:t>Quality of record keeping</a:t>
            </a:r>
          </a:p>
          <a:p>
            <a:pPr lvl="1"/>
            <a:r>
              <a:rPr lang="en-GB" altLang="en-US" sz="3500" dirty="0"/>
              <a:t>Compliance with GDS Regulations</a:t>
            </a:r>
          </a:p>
          <a:p>
            <a:pPr lvl="1"/>
            <a:r>
              <a:rPr lang="en-GB" altLang="en-US" sz="3500" dirty="0"/>
              <a:t>Compliance with IR(ME)R</a:t>
            </a:r>
          </a:p>
          <a:p>
            <a:pPr lvl="1"/>
            <a:r>
              <a:rPr lang="en-GB" altLang="en-US" sz="3500" dirty="0"/>
              <a:t>Probity </a:t>
            </a:r>
          </a:p>
          <a:p>
            <a:pPr eaLnBrk="1" hangingPunct="1"/>
            <a:r>
              <a:rPr lang="en-GB" altLang="en-US" sz="3500" dirty="0"/>
              <a:t>Provide information for policy makers </a:t>
            </a:r>
          </a:p>
          <a:p>
            <a:pPr marL="0" indent="0" eaLnBrk="1" hangingPunct="1">
              <a:buNone/>
            </a:pPr>
            <a:endParaRPr lang="en-GB" altLang="en-US" sz="3600" dirty="0"/>
          </a:p>
        </p:txBody>
      </p:sp>
    </p:spTree>
    <p:extLst>
      <p:ext uri="{BB962C8B-B14F-4D97-AF65-F5344CB8AC3E}">
        <p14:creationId xmlns:p14="http://schemas.microsoft.com/office/powerpoint/2010/main" val="204962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536" y="908720"/>
            <a:ext cx="8229600" cy="1143000"/>
          </a:xfrm>
        </p:spPr>
        <p:txBody>
          <a:bodyPr>
            <a:normAutofit/>
          </a:bodyPr>
          <a:lstStyle/>
          <a:p>
            <a:pPr eaLnBrk="1" hangingPunct="1"/>
            <a:r>
              <a:rPr lang="en-GB" altLang="en-US" sz="3600" dirty="0"/>
              <a:t>What the RDS looks like</a:t>
            </a:r>
          </a:p>
        </p:txBody>
      </p:sp>
      <p:sp>
        <p:nvSpPr>
          <p:cNvPr id="60419" name="Rectangle 3"/>
          <p:cNvSpPr>
            <a:spLocks noGrp="1" noChangeArrowheads="1"/>
          </p:cNvSpPr>
          <p:nvPr>
            <p:ph type="body" idx="1"/>
          </p:nvPr>
        </p:nvSpPr>
        <p:spPr>
          <a:xfrm>
            <a:off x="395536" y="2204864"/>
            <a:ext cx="8305800" cy="3671888"/>
          </a:xfrm>
        </p:spPr>
        <p:txBody>
          <a:bodyPr>
            <a:normAutofit/>
          </a:bodyPr>
          <a:lstStyle/>
          <a:p>
            <a:r>
              <a:rPr lang="en-GB" altLang="en-US" dirty="0"/>
              <a:t>Three yearly cycle</a:t>
            </a:r>
          </a:p>
          <a:p>
            <a:r>
              <a:rPr lang="en-GB" altLang="en-US" dirty="0"/>
              <a:t>Records Review- 10 records submitted for a desktop review</a:t>
            </a:r>
          </a:p>
          <a:p>
            <a:r>
              <a:rPr lang="en-GB" altLang="en-US" dirty="0"/>
              <a:t>Patient Examinations suspended during the pandemic</a:t>
            </a:r>
          </a:p>
          <a:p>
            <a:r>
              <a:rPr lang="en-GB" altLang="en-US" dirty="0"/>
              <a:t>Follow-up where necessary </a:t>
            </a:r>
          </a:p>
        </p:txBody>
      </p:sp>
    </p:spTree>
    <p:extLst>
      <p:ext uri="{BB962C8B-B14F-4D97-AF65-F5344CB8AC3E}">
        <p14:creationId xmlns:p14="http://schemas.microsoft.com/office/powerpoint/2010/main" val="3003311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7544" y="404664"/>
            <a:ext cx="8229600" cy="1143000"/>
          </a:xfrm>
        </p:spPr>
        <p:txBody>
          <a:bodyPr>
            <a:normAutofit/>
          </a:bodyPr>
          <a:lstStyle/>
          <a:p>
            <a:br>
              <a:rPr lang="en-GB" altLang="en-US" sz="2800" dirty="0"/>
            </a:br>
            <a:r>
              <a:rPr lang="en-GB" altLang="en-US" sz="3600" dirty="0"/>
              <a:t>Learning points from recent reviews</a:t>
            </a:r>
          </a:p>
        </p:txBody>
      </p:sp>
      <p:sp>
        <p:nvSpPr>
          <p:cNvPr id="63491" name="Content Placeholder 2"/>
          <p:cNvSpPr>
            <a:spLocks noGrp="1"/>
          </p:cNvSpPr>
          <p:nvPr>
            <p:ph idx="1"/>
          </p:nvPr>
        </p:nvSpPr>
        <p:spPr>
          <a:xfrm>
            <a:off x="467544" y="1988840"/>
            <a:ext cx="8229600" cy="4176463"/>
          </a:xfrm>
        </p:spPr>
        <p:txBody>
          <a:bodyPr>
            <a:normAutofit/>
          </a:bodyPr>
          <a:lstStyle/>
          <a:p>
            <a:r>
              <a:rPr lang="en-GB" altLang="en-US" sz="2800" u="sng" dirty="0"/>
              <a:t>Quality of care</a:t>
            </a:r>
          </a:p>
          <a:p>
            <a:pPr lvl="1" indent="-342900"/>
            <a:r>
              <a:rPr lang="en-GB" altLang="en-US" dirty="0"/>
              <a:t>Non-treatment of diagnosed disease</a:t>
            </a:r>
          </a:p>
          <a:p>
            <a:pPr lvl="1" indent="-342900"/>
            <a:r>
              <a:rPr lang="en-GB" altLang="en-US" dirty="0"/>
              <a:t>Radiograph interpretation</a:t>
            </a:r>
          </a:p>
          <a:p>
            <a:r>
              <a:rPr lang="en-GB" altLang="en-US" sz="2800" u="sng" dirty="0"/>
              <a:t>Record keeping </a:t>
            </a:r>
            <a:r>
              <a:rPr lang="en-GB" altLang="en-US" sz="2800" dirty="0"/>
              <a:t>- Contradictory records</a:t>
            </a:r>
          </a:p>
          <a:p>
            <a:pPr marL="457200" indent="-457200">
              <a:buFont typeface="Arial" pitchFamily="34" charset="0"/>
              <a:buChar char="•"/>
            </a:pPr>
            <a:r>
              <a:rPr lang="en-GB" altLang="en-US" sz="2000" dirty="0">
                <a:solidFill>
                  <a:srgbClr val="FF0000"/>
                </a:solidFill>
              </a:rPr>
              <a:t>“non-smoker”                                      “advice given on smoking cessation”</a:t>
            </a:r>
          </a:p>
          <a:p>
            <a:pPr marL="457200" indent="-457200">
              <a:buFont typeface="Arial" pitchFamily="34" charset="0"/>
              <a:buChar char="•"/>
            </a:pPr>
            <a:r>
              <a:rPr lang="en-GB" altLang="en-US" sz="2000" dirty="0">
                <a:solidFill>
                  <a:srgbClr val="FF0000"/>
                </a:solidFill>
              </a:rPr>
              <a:t>“no caries noted clinically”                 BWs  and fillings suggest otherwise</a:t>
            </a:r>
          </a:p>
          <a:p>
            <a:pPr marL="457200" indent="-457200">
              <a:buFont typeface="Arial" pitchFamily="34" charset="0"/>
              <a:buChar char="•"/>
            </a:pPr>
            <a:r>
              <a:rPr lang="en-GB" altLang="en-US" sz="2000" dirty="0">
                <a:solidFill>
                  <a:srgbClr val="FF0000"/>
                </a:solidFill>
              </a:rPr>
              <a:t>“no LA used”                                         “LL5 forceps extraction” </a:t>
            </a:r>
          </a:p>
          <a:p>
            <a:pPr marL="457200" indent="-457200">
              <a:buFont typeface="Arial" pitchFamily="34" charset="0"/>
              <a:buChar char="•"/>
            </a:pPr>
            <a:r>
              <a:rPr lang="en-GB" altLang="en-US" sz="2000" dirty="0">
                <a:solidFill>
                  <a:srgbClr val="FF0000"/>
                </a:solidFill>
              </a:rPr>
              <a:t>“UL4 extracted”                           “warning re numbness in </a:t>
            </a:r>
            <a:r>
              <a:rPr lang="en-GB" altLang="en-US" sz="2000" dirty="0" err="1">
                <a:solidFill>
                  <a:srgbClr val="FF0000"/>
                </a:solidFill>
              </a:rPr>
              <a:t>L.Lip</a:t>
            </a:r>
            <a:r>
              <a:rPr lang="en-GB" altLang="en-US" sz="2000" dirty="0">
                <a:solidFill>
                  <a:srgbClr val="FF0000"/>
                </a:solidFill>
              </a:rPr>
              <a:t> and chin” </a:t>
            </a:r>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p:txBody>
      </p:sp>
    </p:spTree>
    <p:extLst>
      <p:ext uri="{BB962C8B-B14F-4D97-AF65-F5344CB8AC3E}">
        <p14:creationId xmlns:p14="http://schemas.microsoft.com/office/powerpoint/2010/main" val="687462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8374" y="80700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a:t>Probity Services</a:t>
            </a:r>
          </a:p>
        </p:txBody>
      </p:sp>
      <p:sp>
        <p:nvSpPr>
          <p:cNvPr id="4" name="Content Placeholder 2"/>
          <p:cNvSpPr txBox="1">
            <a:spLocks/>
          </p:cNvSpPr>
          <p:nvPr/>
        </p:nvSpPr>
        <p:spPr>
          <a:xfrm>
            <a:off x="467544" y="1772817"/>
            <a:ext cx="8229600" cy="41044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dirty="0"/>
              <a:t>Correct payment for </a:t>
            </a:r>
            <a:r>
              <a:rPr lang="en-GB" altLang="en-US" dirty="0">
                <a:solidFill>
                  <a:schemeClr val="accent6">
                    <a:lumMod val="75000"/>
                  </a:schemeClr>
                </a:solidFill>
              </a:rPr>
              <a:t>necessary</a:t>
            </a:r>
            <a:r>
              <a:rPr lang="en-GB" altLang="en-US" dirty="0"/>
              <a:t> and </a:t>
            </a:r>
            <a:r>
              <a:rPr lang="en-GB" altLang="en-US" dirty="0">
                <a:solidFill>
                  <a:schemeClr val="accent6">
                    <a:lumMod val="75000"/>
                  </a:schemeClr>
                </a:solidFill>
              </a:rPr>
              <a:t>appropriate</a:t>
            </a:r>
            <a:r>
              <a:rPr lang="en-GB" altLang="en-US" dirty="0"/>
              <a:t> activity carried out by </a:t>
            </a:r>
            <a:r>
              <a:rPr lang="en-GB" altLang="en-US" dirty="0">
                <a:solidFill>
                  <a:srgbClr val="00B050"/>
                </a:solidFill>
              </a:rPr>
              <a:t>qualified persons </a:t>
            </a:r>
            <a:r>
              <a:rPr lang="en-GB" altLang="en-US" dirty="0"/>
              <a:t>in accordance with Regulations (see slides 10 and 11).</a:t>
            </a:r>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p:txBody>
      </p:sp>
    </p:spTree>
    <p:extLst>
      <p:ext uri="{BB962C8B-B14F-4D97-AF65-F5344CB8AC3E}">
        <p14:creationId xmlns:p14="http://schemas.microsoft.com/office/powerpoint/2010/main" val="181198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539750" y="1196975"/>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4400" dirty="0"/>
              <a:t>Verification</a:t>
            </a:r>
            <a:r>
              <a:rPr lang="en-US" altLang="en-US" sz="4400" dirty="0">
                <a:solidFill>
                  <a:srgbClr val="FF0000"/>
                </a:solidFill>
              </a:rPr>
              <a:t> </a:t>
            </a:r>
          </a:p>
        </p:txBody>
      </p:sp>
      <p:sp>
        <p:nvSpPr>
          <p:cNvPr id="61443" name="Rectangle 4"/>
          <p:cNvSpPr>
            <a:spLocks noChangeArrowheads="1"/>
          </p:cNvSpPr>
          <p:nvPr/>
        </p:nvSpPr>
        <p:spPr bwMode="auto">
          <a:xfrm>
            <a:off x="609600" y="2133600"/>
            <a:ext cx="77724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Clr>
                <a:srgbClr val="C0504D"/>
              </a:buClr>
              <a:buFont typeface="Arial" charset="0"/>
              <a:buNone/>
              <a:defRPr/>
            </a:pPr>
            <a:r>
              <a:rPr lang="en-US" altLang="en-US" dirty="0"/>
              <a:t>A Probity Review checks:                                                                                                                     </a:t>
            </a:r>
          </a:p>
          <a:p>
            <a:pPr marL="0" indent="0" eaLnBrk="1" hangingPunct="1">
              <a:buClr>
                <a:srgbClr val="C0504D"/>
              </a:buClr>
              <a:buFont typeface="Arial" charset="0"/>
              <a:buNone/>
              <a:defRPr/>
            </a:pPr>
            <a:endParaRPr lang="en-US" altLang="en-US" dirty="0"/>
          </a:p>
          <a:p>
            <a:pPr marL="0" indent="0" eaLnBrk="1" hangingPunct="1">
              <a:buNone/>
              <a:defRPr/>
            </a:pPr>
            <a:r>
              <a:rPr lang="en-US" altLang="en-US" sz="2800" dirty="0"/>
              <a:t>Claim against Payment for accuracy</a:t>
            </a:r>
          </a:p>
          <a:p>
            <a:pPr eaLnBrk="1" hangingPunct="1">
              <a:defRPr/>
            </a:pPr>
            <a:r>
              <a:rPr lang="en-US" altLang="en-US" sz="2800" dirty="0"/>
              <a:t>If treatment was carried out</a:t>
            </a:r>
          </a:p>
          <a:p>
            <a:pPr eaLnBrk="1" hangingPunct="1">
              <a:defRPr/>
            </a:pPr>
            <a:r>
              <a:rPr lang="en-US" altLang="en-US" sz="2800" dirty="0"/>
              <a:t>If treatment was necessary</a:t>
            </a:r>
          </a:p>
          <a:p>
            <a:pPr eaLnBrk="1" hangingPunct="1">
              <a:defRPr/>
            </a:pPr>
            <a:r>
              <a:rPr lang="en-US" altLang="en-US" sz="2800" dirty="0"/>
              <a:t>Quality of treatment</a:t>
            </a:r>
          </a:p>
          <a:p>
            <a:pPr eaLnBrk="1" hangingPunct="1">
              <a:defRPr/>
            </a:pPr>
            <a:r>
              <a:rPr lang="en-US" altLang="en-US" sz="2800" dirty="0"/>
              <a:t>If the patient exists</a:t>
            </a:r>
          </a:p>
        </p:txBody>
      </p:sp>
      <p:pic>
        <p:nvPicPr>
          <p:cNvPr id="67588" name="Picture 4" descr="C:\Users\Family\AppData\Local\Microsoft\Windows\INetCache\IE\JO3H23B9\detective-151275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1989138"/>
            <a:ext cx="2398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23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268413"/>
            <a:ext cx="8305800" cy="936625"/>
          </a:xfrm>
        </p:spPr>
        <p:txBody>
          <a:bodyPr/>
          <a:lstStyle/>
          <a:p>
            <a:pPr>
              <a:defRPr/>
            </a:pPr>
            <a:r>
              <a:rPr lang="en-GB" altLang="en-US" sz="3600" dirty="0">
                <a:solidFill>
                  <a:schemeClr val="tx2">
                    <a:lumMod val="75000"/>
                  </a:schemeClr>
                </a:solidFill>
              </a:rPr>
              <a:t>Who is selected for a probity review?</a:t>
            </a:r>
          </a:p>
        </p:txBody>
      </p:sp>
      <p:sp>
        <p:nvSpPr>
          <p:cNvPr id="3" name="Subtitle 2"/>
          <p:cNvSpPr>
            <a:spLocks noGrp="1"/>
          </p:cNvSpPr>
          <p:nvPr>
            <p:ph type="subTitle" idx="4294967295"/>
          </p:nvPr>
        </p:nvSpPr>
        <p:spPr>
          <a:xfrm>
            <a:off x="179512" y="2132856"/>
            <a:ext cx="7921625" cy="4319588"/>
          </a:xfrm>
        </p:spPr>
        <p:txBody>
          <a:bodyPr>
            <a:noAutofit/>
          </a:bodyPr>
          <a:lstStyle/>
          <a:p>
            <a:pPr marL="0" indent="0">
              <a:buFont typeface="Arial" charset="0"/>
              <a:buNone/>
              <a:defRPr/>
            </a:pPr>
            <a:r>
              <a:rPr lang="en-GB" sz="2400" dirty="0">
                <a:latin typeface="+mj-lt"/>
              </a:rPr>
              <a:t>Contractors will be selected on the following basis:</a:t>
            </a:r>
          </a:p>
          <a:p>
            <a:pPr>
              <a:defRPr/>
            </a:pPr>
            <a:r>
              <a:rPr lang="en-GB" sz="2400" dirty="0"/>
              <a:t>Randomly</a:t>
            </a:r>
          </a:p>
          <a:p>
            <a:pPr>
              <a:buFont typeface="Arial" panose="020B0604020202020204" pitchFamily="34" charset="0"/>
              <a:buChar char="•"/>
              <a:defRPr/>
            </a:pPr>
            <a:r>
              <a:rPr lang="en-GB" sz="2400" dirty="0">
                <a:latin typeface="+mj-lt"/>
              </a:rPr>
              <a:t>Quarterly monitoring reports (profiles) identifies </a:t>
            </a:r>
            <a:r>
              <a:rPr lang="en-GB" sz="2400" b="1" dirty="0">
                <a:solidFill>
                  <a:schemeClr val="accent6">
                    <a:lumMod val="75000"/>
                  </a:schemeClr>
                </a:solidFill>
                <a:latin typeface="+mj-lt"/>
              </a:rPr>
              <a:t>outliers</a:t>
            </a:r>
          </a:p>
          <a:p>
            <a:pPr>
              <a:buFont typeface="Arial" panose="020B0604020202020204" pitchFamily="34" charset="0"/>
              <a:buChar char="•"/>
              <a:defRPr/>
            </a:pPr>
            <a:r>
              <a:rPr lang="en-GB" sz="2400" dirty="0">
                <a:latin typeface="+mj-lt"/>
              </a:rPr>
              <a:t>Receipt of information/concerns raised elsewhere, whistle-blowers, complaints, Referral Dental Service</a:t>
            </a:r>
          </a:p>
          <a:p>
            <a:pPr>
              <a:buFont typeface="Arial" panose="020B0604020202020204" pitchFamily="34" charset="0"/>
              <a:buChar char="•"/>
              <a:defRPr/>
            </a:pPr>
            <a:r>
              <a:rPr lang="en-GB" sz="2400" dirty="0">
                <a:latin typeface="+mj-lt"/>
              </a:rPr>
              <a:t>Repeated issues/errors</a:t>
            </a:r>
          </a:p>
          <a:p>
            <a:pPr marL="0" indent="0">
              <a:buFont typeface="Arial" charset="0"/>
              <a:buNone/>
              <a:defRPr/>
            </a:pPr>
            <a:r>
              <a:rPr lang="en-GB" sz="2400" i="1" dirty="0">
                <a:latin typeface="+mj-lt"/>
              </a:rPr>
              <a:t>30-50 contractors selected each quarter</a:t>
            </a:r>
          </a:p>
          <a:p>
            <a:pPr>
              <a:buFont typeface="Arial" panose="020B0604020202020204" pitchFamily="34" charset="0"/>
              <a:buChar char="•"/>
              <a:defRPr/>
            </a:pPr>
            <a:r>
              <a:rPr lang="en-GB" sz="2400" dirty="0">
                <a:latin typeface="+mj-lt"/>
              </a:rPr>
              <a:t>50% selected randomly </a:t>
            </a:r>
          </a:p>
          <a:p>
            <a:pPr>
              <a:buFont typeface="Arial" panose="020B0604020202020204" pitchFamily="34" charset="0"/>
              <a:buChar char="•"/>
              <a:defRPr/>
            </a:pPr>
            <a:r>
              <a:rPr lang="en-GB" sz="2400" dirty="0">
                <a:latin typeface="+mj-lt"/>
              </a:rPr>
              <a:t>50% selected from other areas</a:t>
            </a:r>
          </a:p>
          <a:p>
            <a:pPr marL="0" indent="0">
              <a:buFont typeface="Arial" charset="0"/>
              <a:buNone/>
              <a:defRPr/>
            </a:pPr>
            <a:endParaRPr lang="en-GB" sz="1800" dirty="0"/>
          </a:p>
        </p:txBody>
      </p:sp>
    </p:spTree>
    <p:extLst>
      <p:ext uri="{BB962C8B-B14F-4D97-AF65-F5344CB8AC3E}">
        <p14:creationId xmlns:p14="http://schemas.microsoft.com/office/powerpoint/2010/main" val="2641240841"/>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611188" y="765175"/>
            <a:ext cx="7772400" cy="5791200"/>
          </a:xfrm>
        </p:spPr>
        <p:txBody>
          <a:bodyPr>
            <a:normAutofit/>
          </a:bodyPr>
          <a:lstStyle/>
          <a:p>
            <a:pPr marL="0" indent="0" eaLnBrk="1" hangingPunct="1">
              <a:lnSpc>
                <a:spcPct val="90000"/>
              </a:lnSpc>
              <a:buFont typeface="Arial" charset="0"/>
              <a:buNone/>
              <a:defRPr/>
            </a:pPr>
            <a:r>
              <a:rPr lang="en-GB" altLang="en-US" sz="2800" dirty="0"/>
              <a:t>                What is an </a:t>
            </a:r>
            <a:r>
              <a:rPr lang="en-GB" altLang="en-US" sz="2800" b="1" dirty="0">
                <a:solidFill>
                  <a:schemeClr val="accent6">
                    <a:lumMod val="75000"/>
                  </a:schemeClr>
                </a:solidFill>
              </a:rPr>
              <a:t>outlier</a:t>
            </a:r>
            <a:r>
              <a:rPr lang="en-GB" altLang="en-US" sz="2800" dirty="0"/>
              <a:t>?</a:t>
            </a:r>
            <a:endParaRPr lang="en-GB" altLang="en-US" sz="3600" dirty="0"/>
          </a:p>
          <a:p>
            <a:pPr marL="0" indent="0" eaLnBrk="1" hangingPunct="1">
              <a:lnSpc>
                <a:spcPct val="90000"/>
              </a:lnSpc>
              <a:buFont typeface="Arial" charset="0"/>
              <a:buNone/>
              <a:defRPr/>
            </a:pPr>
            <a:endParaRPr lang="en-GB" altLang="en-US" sz="3600" b="1" dirty="0">
              <a:solidFill>
                <a:srgbClr val="FF0000"/>
              </a:solidFill>
            </a:endParaRPr>
          </a:p>
          <a:p>
            <a:pPr>
              <a:lnSpc>
                <a:spcPct val="90000"/>
              </a:lnSpc>
              <a:defRPr/>
            </a:pPr>
            <a:r>
              <a:rPr lang="en-GB" altLang="en-US" sz="2400" dirty="0"/>
              <a:t>Volume of claims -number and value</a:t>
            </a:r>
          </a:p>
          <a:p>
            <a:pPr>
              <a:lnSpc>
                <a:spcPct val="90000"/>
              </a:lnSpc>
              <a:defRPr/>
            </a:pPr>
            <a:endParaRPr lang="en-GB" altLang="en-US" sz="2400" dirty="0"/>
          </a:p>
          <a:p>
            <a:pPr>
              <a:lnSpc>
                <a:spcPct val="90000"/>
              </a:lnSpc>
              <a:defRPr/>
            </a:pPr>
            <a:r>
              <a:rPr lang="en-GB" altLang="en-US" sz="2400" dirty="0"/>
              <a:t>Average cost per claim</a:t>
            </a:r>
          </a:p>
          <a:p>
            <a:pPr marL="0" indent="0">
              <a:lnSpc>
                <a:spcPct val="90000"/>
              </a:lnSpc>
              <a:buNone/>
              <a:defRPr/>
            </a:pPr>
            <a:r>
              <a:rPr lang="en-GB" altLang="en-US" sz="2400" dirty="0"/>
              <a:t> </a:t>
            </a:r>
          </a:p>
          <a:p>
            <a:pPr>
              <a:lnSpc>
                <a:spcPct val="90000"/>
              </a:lnSpc>
              <a:defRPr/>
            </a:pPr>
            <a:r>
              <a:rPr lang="en-GB" altLang="en-US" sz="2400" dirty="0"/>
              <a:t>Exemption/remission vs non-exempt patients appear to have different prescribing patterns   </a:t>
            </a:r>
          </a:p>
          <a:p>
            <a:pPr>
              <a:lnSpc>
                <a:spcPct val="90000"/>
              </a:lnSpc>
              <a:defRPr/>
            </a:pPr>
            <a:endParaRPr lang="en-GB" altLang="en-US" sz="2400" dirty="0"/>
          </a:p>
          <a:p>
            <a:pPr>
              <a:lnSpc>
                <a:spcPct val="90000"/>
              </a:lnSpc>
              <a:defRPr/>
            </a:pPr>
            <a:r>
              <a:rPr lang="en-GB" altLang="en-US" sz="2400" dirty="0"/>
              <a:t>Unusual claim patterns e.g. split estimates – incomplete treatment </a:t>
            </a:r>
          </a:p>
          <a:p>
            <a:pPr marL="0" indent="0">
              <a:lnSpc>
                <a:spcPct val="90000"/>
              </a:lnSpc>
              <a:buNone/>
              <a:defRPr/>
            </a:pPr>
            <a:r>
              <a:rPr lang="en-GB" altLang="en-US" sz="2400" dirty="0"/>
              <a:t>    </a:t>
            </a:r>
          </a:p>
          <a:p>
            <a:pPr eaLnBrk="1" hangingPunct="1">
              <a:lnSpc>
                <a:spcPct val="90000"/>
              </a:lnSpc>
              <a:buFontTx/>
              <a:buNone/>
              <a:defRPr/>
            </a:pPr>
            <a:r>
              <a:rPr lang="en-GB" altLang="en-US" sz="2800" dirty="0">
                <a:cs typeface="Times New Roman" pitchFamily="18" charset="0"/>
              </a:rPr>
              <a:t>	</a:t>
            </a:r>
            <a:endParaRPr lang="en-GB" altLang="en-US" sz="2800" dirty="0"/>
          </a:p>
        </p:txBody>
      </p:sp>
    </p:spTree>
    <p:extLst>
      <p:ext uri="{BB962C8B-B14F-4D97-AF65-F5344CB8AC3E}">
        <p14:creationId xmlns:p14="http://schemas.microsoft.com/office/powerpoint/2010/main" val="291156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544" y="1052736"/>
            <a:ext cx="8305800" cy="720725"/>
          </a:xfrm>
        </p:spPr>
        <p:txBody>
          <a:bodyPr/>
          <a:lstStyle/>
          <a:p>
            <a:r>
              <a:rPr lang="en-GB" altLang="en-US" sz="3600" dirty="0"/>
              <a:t>Main roles</a:t>
            </a:r>
          </a:p>
        </p:txBody>
      </p:sp>
      <p:sp>
        <p:nvSpPr>
          <p:cNvPr id="31747" name="Content Placeholder 2"/>
          <p:cNvSpPr>
            <a:spLocks noGrp="1"/>
          </p:cNvSpPr>
          <p:nvPr>
            <p:ph idx="1"/>
          </p:nvPr>
        </p:nvSpPr>
        <p:spPr>
          <a:xfrm>
            <a:off x="457200" y="1989138"/>
            <a:ext cx="8305800" cy="4411662"/>
          </a:xfrm>
        </p:spPr>
        <p:txBody>
          <a:bodyPr>
            <a:normAutofit lnSpcReduction="10000"/>
          </a:bodyPr>
          <a:lstStyle/>
          <a:p>
            <a:pPr marL="0" indent="0">
              <a:lnSpc>
                <a:spcPct val="90000"/>
              </a:lnSpc>
              <a:buNone/>
            </a:pPr>
            <a:r>
              <a:rPr lang="en-GB" altLang="en-US" u="sng" dirty="0"/>
              <a:t>Healthcare Policy Group of the Department of Health</a:t>
            </a:r>
          </a:p>
          <a:p>
            <a:pPr marL="0" indent="0">
              <a:lnSpc>
                <a:spcPct val="90000"/>
              </a:lnSpc>
              <a:buNone/>
            </a:pPr>
            <a:r>
              <a:rPr lang="en-GB" altLang="en-US" dirty="0"/>
              <a:t>	Minister + civil servants advising politicians 	in The Assembly </a:t>
            </a:r>
          </a:p>
          <a:p>
            <a:pPr>
              <a:lnSpc>
                <a:spcPct val="90000"/>
              </a:lnSpc>
            </a:pPr>
            <a:endParaRPr lang="en-GB" altLang="en-US" dirty="0">
              <a:solidFill>
                <a:schemeClr val="accent1"/>
              </a:solidFill>
            </a:endParaRPr>
          </a:p>
          <a:p>
            <a:pPr lvl="1">
              <a:lnSpc>
                <a:spcPct val="90000"/>
              </a:lnSpc>
            </a:pPr>
            <a:r>
              <a:rPr lang="en-GB" altLang="en-US" sz="2800" dirty="0"/>
              <a:t>Formulates and sets policy</a:t>
            </a:r>
          </a:p>
          <a:p>
            <a:pPr lvl="1">
              <a:lnSpc>
                <a:spcPct val="90000"/>
              </a:lnSpc>
            </a:pPr>
            <a:r>
              <a:rPr lang="en-GB" altLang="en-US" sz="2800" dirty="0"/>
              <a:t> the GDS regulations </a:t>
            </a:r>
          </a:p>
          <a:p>
            <a:pPr lvl="1">
              <a:lnSpc>
                <a:spcPct val="90000"/>
              </a:lnSpc>
            </a:pPr>
            <a:r>
              <a:rPr lang="en-GB" altLang="en-US" sz="2800" dirty="0"/>
              <a:t> the SDR</a:t>
            </a:r>
          </a:p>
          <a:p>
            <a:pPr lvl="1">
              <a:lnSpc>
                <a:spcPct val="90000"/>
              </a:lnSpc>
            </a:pPr>
            <a:r>
              <a:rPr lang="en-GB" altLang="en-US" sz="2800" dirty="0"/>
              <a:t> sets the Dental Budget </a:t>
            </a:r>
          </a:p>
          <a:p>
            <a:pPr lvl="1">
              <a:lnSpc>
                <a:spcPct val="90000"/>
              </a:lnSpc>
            </a:pPr>
            <a:r>
              <a:rPr lang="en-GB" altLang="en-US" sz="2800" dirty="0"/>
              <a:t> negotiates contracts</a:t>
            </a:r>
          </a:p>
          <a:p>
            <a:pPr lvl="1">
              <a:lnSpc>
                <a:spcPct val="90000"/>
              </a:lnSpc>
              <a:buFontTx/>
              <a:buNone/>
            </a:pPr>
            <a:endParaRPr lang="en-GB" altLang="en-US" dirty="0"/>
          </a:p>
        </p:txBody>
      </p:sp>
    </p:spTree>
    <p:extLst>
      <p:ext uri="{BB962C8B-B14F-4D97-AF65-F5344CB8AC3E}">
        <p14:creationId xmlns:p14="http://schemas.microsoft.com/office/powerpoint/2010/main" val="43594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548681"/>
            <a:ext cx="8305800" cy="936103"/>
          </a:xfrm>
        </p:spPr>
        <p:txBody>
          <a:bodyPr>
            <a:normAutofit/>
          </a:bodyPr>
          <a:lstStyle/>
          <a:p>
            <a:pPr eaLnBrk="1" hangingPunct="1"/>
            <a:r>
              <a:rPr lang="en-GB" altLang="en-US" sz="3600" dirty="0"/>
              <a:t>Codes to look out for</a:t>
            </a:r>
          </a:p>
        </p:txBody>
      </p:sp>
      <p:sp>
        <p:nvSpPr>
          <p:cNvPr id="70659" name="Content Placeholder 2"/>
          <p:cNvSpPr>
            <a:spLocks noGrp="1"/>
          </p:cNvSpPr>
          <p:nvPr>
            <p:ph idx="1"/>
          </p:nvPr>
        </p:nvSpPr>
        <p:spPr>
          <a:xfrm>
            <a:off x="457200" y="1628800"/>
            <a:ext cx="8305800" cy="4680520"/>
          </a:xfrm>
        </p:spPr>
        <p:txBody>
          <a:bodyPr>
            <a:normAutofit/>
          </a:bodyPr>
          <a:lstStyle/>
          <a:p>
            <a:pPr eaLnBrk="1" hangingPunct="1"/>
            <a:r>
              <a:rPr lang="en-GB" altLang="en-US" sz="2400" dirty="0"/>
              <a:t>0111      charting and</a:t>
            </a:r>
            <a:r>
              <a:rPr lang="en-GB" altLang="en-US" sz="2400" dirty="0">
                <a:solidFill>
                  <a:srgbClr val="FF0000"/>
                </a:solidFill>
              </a:rPr>
              <a:t> BPE </a:t>
            </a:r>
            <a:r>
              <a:rPr lang="en-GB" altLang="en-US" sz="2400" dirty="0"/>
              <a:t>recorded</a:t>
            </a:r>
          </a:p>
          <a:p>
            <a:pPr eaLnBrk="1" hangingPunct="1"/>
            <a:r>
              <a:rPr lang="en-GB" altLang="en-US" sz="2400" dirty="0"/>
              <a:t>1011      </a:t>
            </a:r>
            <a:r>
              <a:rPr lang="en-GB" altLang="en-US" sz="2400" dirty="0" err="1"/>
              <a:t>perio</a:t>
            </a:r>
            <a:r>
              <a:rPr lang="en-GB" altLang="en-US" sz="2400" dirty="0"/>
              <a:t> &gt; 1 visit </a:t>
            </a:r>
            <a:r>
              <a:rPr lang="en-GB" altLang="en-US" sz="2400" dirty="0">
                <a:solidFill>
                  <a:srgbClr val="FF0000"/>
                </a:solidFill>
              </a:rPr>
              <a:t>but not on same day!</a:t>
            </a:r>
            <a:endParaRPr lang="en-GB" altLang="en-US" sz="2400" dirty="0"/>
          </a:p>
          <a:p>
            <a:pPr eaLnBrk="1" hangingPunct="1"/>
            <a:r>
              <a:rPr lang="en-GB" altLang="en-US" sz="2400" dirty="0"/>
              <a:t>1441      evidence of early caries in record or caries removal </a:t>
            </a:r>
            <a:r>
              <a:rPr lang="en-GB" altLang="en-US" sz="2400" dirty="0">
                <a:solidFill>
                  <a:srgbClr val="FF0000"/>
                </a:solidFill>
              </a:rPr>
              <a:t>  		</a:t>
            </a:r>
            <a:r>
              <a:rPr lang="en-GB" altLang="en-US" sz="2400" dirty="0"/>
              <a:t>as item 1441 is a </a:t>
            </a:r>
            <a:r>
              <a:rPr lang="en-GB" altLang="en-US" sz="2400" dirty="0">
                <a:solidFill>
                  <a:srgbClr val="FF0000"/>
                </a:solidFill>
              </a:rPr>
              <a:t>restoration</a:t>
            </a:r>
            <a:endParaRPr lang="en-GB" altLang="en-US" sz="2400" dirty="0"/>
          </a:p>
          <a:p>
            <a:pPr eaLnBrk="1" hangingPunct="1"/>
            <a:r>
              <a:rPr lang="en-GB" altLang="en-US" sz="2400" dirty="0"/>
              <a:t>1501      Incomplete root filling-discretionary fee (post-op rad)</a:t>
            </a:r>
          </a:p>
          <a:p>
            <a:pPr eaLnBrk="1" hangingPunct="1"/>
            <a:r>
              <a:rPr lang="en-GB" altLang="en-US" sz="2400" dirty="0"/>
              <a:t>2201      soft tissue extraction – flap/sutures </a:t>
            </a:r>
            <a:r>
              <a:rPr lang="en-GB" altLang="en-US" sz="2400" dirty="0">
                <a:solidFill>
                  <a:srgbClr val="FF0000"/>
                </a:solidFill>
              </a:rPr>
              <a:t>recorded</a:t>
            </a:r>
            <a:endParaRPr lang="en-GB" altLang="en-US" sz="2400" dirty="0"/>
          </a:p>
          <a:p>
            <a:pPr eaLnBrk="1" hangingPunct="1"/>
            <a:r>
              <a:rPr lang="en-GB" altLang="en-US" sz="2400" dirty="0"/>
              <a:t>1742/3   temporary crown provided</a:t>
            </a:r>
            <a:r>
              <a:rPr lang="en-GB" altLang="en-US" sz="2400" dirty="0">
                <a:solidFill>
                  <a:srgbClr val="FF0000"/>
                </a:solidFill>
              </a:rPr>
              <a:t> before </a:t>
            </a:r>
            <a:r>
              <a:rPr lang="en-GB" altLang="en-US" sz="2400" dirty="0"/>
              <a:t>Prep appointment</a:t>
            </a:r>
          </a:p>
          <a:p>
            <a:pPr eaLnBrk="1" hangingPunct="1"/>
            <a:r>
              <a:rPr lang="en-GB" altLang="en-US" sz="2400" dirty="0"/>
              <a:t>1425       </a:t>
            </a:r>
            <a:r>
              <a:rPr lang="en-GB" altLang="en-US" sz="2400" dirty="0">
                <a:solidFill>
                  <a:srgbClr val="FF0000"/>
                </a:solidFill>
              </a:rPr>
              <a:t>buccal </a:t>
            </a:r>
            <a:r>
              <a:rPr lang="en-GB" altLang="en-US" sz="2400" dirty="0"/>
              <a:t>cusp tip in </a:t>
            </a:r>
            <a:r>
              <a:rPr lang="en-GB" altLang="en-US" sz="2400" dirty="0">
                <a:solidFill>
                  <a:srgbClr val="FF0000"/>
                </a:solidFill>
              </a:rPr>
              <a:t>first </a:t>
            </a:r>
            <a:r>
              <a:rPr lang="en-GB" altLang="en-US" sz="2400" dirty="0"/>
              <a:t>molars </a:t>
            </a:r>
          </a:p>
          <a:p>
            <a:pPr eaLnBrk="1" hangingPunct="1"/>
            <a:r>
              <a:rPr lang="en-GB" altLang="en-US" sz="2400" dirty="0"/>
              <a:t>2941       heat cured occlusal appliance (BG) </a:t>
            </a:r>
            <a:r>
              <a:rPr lang="en-GB" altLang="en-US" sz="2400" dirty="0">
                <a:solidFill>
                  <a:srgbClr val="FF0000"/>
                </a:solidFill>
              </a:rPr>
              <a:t>adjustments</a:t>
            </a:r>
          </a:p>
        </p:txBody>
      </p:sp>
    </p:spTree>
    <p:extLst>
      <p:ext uri="{BB962C8B-B14F-4D97-AF65-F5344CB8AC3E}">
        <p14:creationId xmlns:p14="http://schemas.microsoft.com/office/powerpoint/2010/main" val="2102921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0D05-EC36-4635-85CD-CEC48B7BED8B}"/>
              </a:ext>
            </a:extLst>
          </p:cNvPr>
          <p:cNvSpPr>
            <a:spLocks noGrp="1"/>
          </p:cNvSpPr>
          <p:nvPr>
            <p:ph type="title"/>
          </p:nvPr>
        </p:nvSpPr>
        <p:spPr/>
        <p:txBody>
          <a:bodyPr>
            <a:normAutofit/>
          </a:bodyPr>
          <a:lstStyle/>
          <a:p>
            <a:r>
              <a:rPr lang="en-GB" sz="3200" dirty="0"/>
              <a:t>Codes (continued)</a:t>
            </a:r>
          </a:p>
        </p:txBody>
      </p:sp>
      <p:sp>
        <p:nvSpPr>
          <p:cNvPr id="3" name="Content Placeholder 2">
            <a:extLst>
              <a:ext uri="{FF2B5EF4-FFF2-40B4-BE49-F238E27FC236}">
                <a16:creationId xmlns:a16="http://schemas.microsoft.com/office/drawing/2014/main" id="{40BCD6F8-3A1F-4FAA-B465-1F95F7FD1151}"/>
              </a:ext>
            </a:extLst>
          </p:cNvPr>
          <p:cNvSpPr>
            <a:spLocks noGrp="1"/>
          </p:cNvSpPr>
          <p:nvPr>
            <p:ph idx="1"/>
          </p:nvPr>
        </p:nvSpPr>
        <p:spPr/>
        <p:txBody>
          <a:bodyPr/>
          <a:lstStyle/>
          <a:p>
            <a:r>
              <a:rPr lang="en-GB" altLang="en-US" sz="2800" dirty="0"/>
              <a:t>3701       acute conditions – </a:t>
            </a:r>
            <a:r>
              <a:rPr lang="en-GB" altLang="en-US" sz="2800" dirty="0">
                <a:solidFill>
                  <a:srgbClr val="FF0000"/>
                </a:solidFill>
              </a:rPr>
              <a:t>pericoronitis, 				ulcers, herpetic lesions  </a:t>
            </a:r>
          </a:p>
          <a:p>
            <a:pPr marL="0" indent="0">
              <a:buNone/>
            </a:pPr>
            <a:r>
              <a:rPr lang="en-GB" altLang="en-US" sz="2800" dirty="0">
                <a:solidFill>
                  <a:srgbClr val="FF0000"/>
                </a:solidFill>
              </a:rPr>
              <a:t>		</a:t>
            </a:r>
            <a:r>
              <a:rPr lang="en-GB" altLang="en-US" sz="2800" dirty="0">
                <a:solidFill>
                  <a:schemeClr val="tx1">
                    <a:lumMod val="95000"/>
                    <a:lumOff val="5000"/>
                  </a:schemeClr>
                </a:solidFill>
              </a:rPr>
              <a:t>but NOT chronic abscesses or ‘dry sockets’</a:t>
            </a:r>
          </a:p>
          <a:p>
            <a:pPr marL="0" indent="0">
              <a:buNone/>
            </a:pPr>
            <a:endParaRPr lang="en-GB" altLang="en-US" sz="2800" dirty="0">
              <a:solidFill>
                <a:schemeClr val="tx1">
                  <a:lumMod val="95000"/>
                  <a:lumOff val="5000"/>
                </a:schemeClr>
              </a:solidFill>
            </a:endParaRPr>
          </a:p>
          <a:p>
            <a:r>
              <a:rPr lang="en-GB" altLang="en-US" sz="2800" dirty="0">
                <a:solidFill>
                  <a:schemeClr val="tx1">
                    <a:lumMod val="95000"/>
                    <a:lumOff val="5000"/>
                  </a:schemeClr>
                </a:solidFill>
              </a:rPr>
              <a:t>2311       Treatment of infected sockets </a:t>
            </a:r>
            <a:endParaRPr lang="en-GB" altLang="en-US" sz="2800" dirty="0"/>
          </a:p>
          <a:p>
            <a:endParaRPr lang="en-GB" dirty="0"/>
          </a:p>
        </p:txBody>
      </p:sp>
    </p:spTree>
    <p:extLst>
      <p:ext uri="{BB962C8B-B14F-4D97-AF65-F5344CB8AC3E}">
        <p14:creationId xmlns:p14="http://schemas.microsoft.com/office/powerpoint/2010/main" val="2385689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7544" y="476672"/>
            <a:ext cx="8229600" cy="1143000"/>
          </a:xfrm>
        </p:spPr>
        <p:txBody>
          <a:bodyPr/>
          <a:lstStyle/>
          <a:p>
            <a:r>
              <a:rPr lang="en-GB" altLang="en-US" dirty="0"/>
              <a:t>Prior Approval Process</a:t>
            </a:r>
          </a:p>
        </p:txBody>
      </p:sp>
      <p:sp>
        <p:nvSpPr>
          <p:cNvPr id="71683" name="Content Placeholder 2"/>
          <p:cNvSpPr>
            <a:spLocks noGrp="1"/>
          </p:cNvSpPr>
          <p:nvPr>
            <p:ph idx="1"/>
          </p:nvPr>
        </p:nvSpPr>
        <p:spPr/>
        <p:txBody>
          <a:bodyPr>
            <a:normAutofit fontScale="92500" lnSpcReduction="10000"/>
          </a:bodyPr>
          <a:lstStyle/>
          <a:p>
            <a:pPr marL="0" indent="0">
              <a:buNone/>
            </a:pPr>
            <a:r>
              <a:rPr lang="en-GB" altLang="en-US" sz="2800" dirty="0"/>
              <a:t>BSO Dental Officers review cases on behalf of the Dental Committee</a:t>
            </a:r>
          </a:p>
          <a:p>
            <a:pPr marL="457200" indent="-457200" eaLnBrk="1" hangingPunct="1">
              <a:buAutoNum type="arabicPeriod"/>
            </a:pPr>
            <a:r>
              <a:rPr lang="en-GB" altLang="en-US" sz="2400" dirty="0"/>
              <a:t>Pre-treatment Examination </a:t>
            </a:r>
          </a:p>
          <a:p>
            <a:pPr marL="457200" indent="-457200" eaLnBrk="1" hangingPunct="1">
              <a:buAutoNum type="arabicPeriod"/>
            </a:pPr>
            <a:r>
              <a:rPr lang="en-GB" altLang="en-US" sz="2400" dirty="0"/>
              <a:t>Carry out necessary emergency treatment </a:t>
            </a:r>
          </a:p>
          <a:p>
            <a:pPr marL="457200" indent="-457200" eaLnBrk="1" hangingPunct="1">
              <a:buAutoNum type="arabicPeriod"/>
            </a:pPr>
            <a:r>
              <a:rPr lang="en-GB" altLang="en-US" sz="2400" dirty="0"/>
              <a:t>Seek approval when:</a:t>
            </a:r>
          </a:p>
          <a:p>
            <a:pPr marL="0" indent="0" eaLnBrk="1" hangingPunct="1">
              <a:buNone/>
            </a:pPr>
            <a:r>
              <a:rPr lang="en-GB" altLang="en-US" dirty="0"/>
              <a:t>    </a:t>
            </a:r>
            <a:r>
              <a:rPr lang="en-GB" altLang="en-US" sz="2400" dirty="0"/>
              <a:t>a) total fee for proposed course of treatment exceeds £380</a:t>
            </a:r>
            <a:r>
              <a:rPr lang="en-GB" altLang="en-US" dirty="0"/>
              <a:t> </a:t>
            </a:r>
          </a:p>
          <a:p>
            <a:pPr marL="0" indent="0" eaLnBrk="1" hangingPunct="1">
              <a:buNone/>
            </a:pPr>
            <a:r>
              <a:rPr lang="en-GB" altLang="en-US" sz="2400" dirty="0"/>
              <a:t>     b) individual code attracts a discretionary fee e.g. r/c veneer</a:t>
            </a:r>
          </a:p>
          <a:p>
            <a:pPr marL="0" indent="0" eaLnBrk="1" hangingPunct="1">
              <a:buNone/>
            </a:pPr>
            <a:r>
              <a:rPr lang="en-GB" altLang="en-US" sz="2400" dirty="0"/>
              <a:t>   Dentist will be notified of outcome by form DB26 and may wish  	to appeal if unhappy with the decision </a:t>
            </a:r>
          </a:p>
          <a:p>
            <a:pPr marL="0" indent="0" eaLnBrk="1" hangingPunct="1">
              <a:buNone/>
            </a:pPr>
            <a:endParaRPr lang="en-GB" altLang="en-US" sz="2400" dirty="0"/>
          </a:p>
          <a:p>
            <a:pPr eaLnBrk="1" hangingPunct="1">
              <a:buFont typeface="Wingdings" panose="05000000000000000000" pitchFamily="2" charset="2"/>
              <a:buChar char="§"/>
            </a:pPr>
            <a:r>
              <a:rPr lang="en-GB" altLang="en-US" sz="2800" dirty="0"/>
              <a:t>Dental Committee - Appeals Procedure</a:t>
            </a:r>
          </a:p>
        </p:txBody>
      </p:sp>
    </p:spTree>
    <p:extLst>
      <p:ext uri="{BB962C8B-B14F-4D97-AF65-F5344CB8AC3E}">
        <p14:creationId xmlns:p14="http://schemas.microsoft.com/office/powerpoint/2010/main" val="2456702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GB" altLang="en-US" sz="3600" dirty="0"/>
              <a:t>Dental Committee</a:t>
            </a:r>
          </a:p>
        </p:txBody>
      </p:sp>
      <p:sp>
        <p:nvSpPr>
          <p:cNvPr id="72707" name="Rectangle 3"/>
          <p:cNvSpPr>
            <a:spLocks noGrp="1" noChangeArrowheads="1"/>
          </p:cNvSpPr>
          <p:nvPr>
            <p:ph type="body" idx="1"/>
          </p:nvPr>
        </p:nvSpPr>
        <p:spPr/>
        <p:txBody>
          <a:bodyPr>
            <a:noAutofit/>
          </a:bodyPr>
          <a:lstStyle/>
          <a:p>
            <a:pPr eaLnBrk="1" hangingPunct="1"/>
            <a:r>
              <a:rPr lang="en-GB" altLang="en-US" sz="2400" dirty="0"/>
              <a:t>Statutory Committee</a:t>
            </a:r>
          </a:p>
          <a:p>
            <a:pPr marL="857250" lvl="1" indent="-457200" eaLnBrk="1" hangingPunct="1">
              <a:buFont typeface="Arial" panose="020B0604020202020204" pitchFamily="34" charset="0"/>
              <a:buChar char="•"/>
            </a:pPr>
            <a:r>
              <a:rPr lang="en-GB" altLang="en-US" sz="2400" dirty="0"/>
              <a:t>Chairman appointed by Minister</a:t>
            </a:r>
          </a:p>
          <a:p>
            <a:pPr marL="857250" lvl="1" indent="-457200">
              <a:buFont typeface="Arial" panose="020B0604020202020204" pitchFamily="34" charset="0"/>
              <a:buChar char="•"/>
            </a:pPr>
            <a:r>
              <a:rPr lang="en-GB" altLang="en-US" sz="2400" dirty="0"/>
              <a:t>Six experienced GDPs (4 nominated by LDCs + 1 DPC (BDA) representative + 1 BSO nomination</a:t>
            </a:r>
          </a:p>
          <a:p>
            <a:pPr eaLnBrk="1" hangingPunct="1"/>
            <a:r>
              <a:rPr lang="en-GB" altLang="en-US" sz="2400" dirty="0"/>
              <a:t>All identifiers on records/models etc </a:t>
            </a:r>
            <a:r>
              <a:rPr lang="en-GB" altLang="en-US" sz="2400" dirty="0">
                <a:solidFill>
                  <a:srgbClr val="FF0000"/>
                </a:solidFill>
              </a:rPr>
              <a:t>redacted</a:t>
            </a:r>
            <a:r>
              <a:rPr lang="en-GB" altLang="en-US" sz="2400" dirty="0"/>
              <a:t>- each case judged on clinical merits</a:t>
            </a:r>
          </a:p>
          <a:p>
            <a:pPr eaLnBrk="1" hangingPunct="1"/>
            <a:r>
              <a:rPr lang="en-GB" altLang="en-US" sz="2400" dirty="0"/>
              <a:t>Committee usually meets 4-6 weekly at the BSO</a:t>
            </a:r>
          </a:p>
          <a:p>
            <a:pPr eaLnBrk="1" hangingPunct="1"/>
            <a:r>
              <a:rPr lang="en-GB" altLang="en-US" sz="2400" dirty="0"/>
              <a:t>Further appeal available to DoH – CDO decision or outside specialist referral</a:t>
            </a:r>
          </a:p>
        </p:txBody>
      </p:sp>
    </p:spTree>
    <p:extLst>
      <p:ext uri="{BB962C8B-B14F-4D97-AF65-F5344CB8AC3E}">
        <p14:creationId xmlns:p14="http://schemas.microsoft.com/office/powerpoint/2010/main" val="310636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7544" y="548680"/>
            <a:ext cx="8229600" cy="1143000"/>
          </a:xfrm>
        </p:spPr>
        <p:txBody>
          <a:bodyPr>
            <a:noAutofit/>
          </a:bodyPr>
          <a:lstStyle/>
          <a:p>
            <a:r>
              <a:rPr lang="en-GB" sz="3600" dirty="0"/>
              <a:t>Management </a:t>
            </a:r>
            <a:br>
              <a:rPr lang="en-GB" sz="3600" dirty="0"/>
            </a:br>
            <a:r>
              <a:rPr lang="en-GB" sz="3600" dirty="0"/>
              <a:t>of Underperformance</a:t>
            </a:r>
            <a:endParaRPr lang="en-GB" altLang="en-US" sz="3600" dirty="0"/>
          </a:p>
        </p:txBody>
      </p:sp>
      <p:sp>
        <p:nvSpPr>
          <p:cNvPr id="72707" name="Rectangle 3"/>
          <p:cNvSpPr>
            <a:spLocks noGrp="1" noChangeArrowheads="1"/>
          </p:cNvSpPr>
          <p:nvPr>
            <p:ph type="body" idx="1"/>
          </p:nvPr>
        </p:nvSpPr>
        <p:spPr>
          <a:xfrm>
            <a:off x="467544" y="1844824"/>
            <a:ext cx="8229600" cy="4525963"/>
          </a:xfrm>
        </p:spPr>
        <p:txBody>
          <a:bodyPr>
            <a:noAutofit/>
          </a:bodyPr>
          <a:lstStyle/>
          <a:p>
            <a:pPr marL="0" indent="0">
              <a:buNone/>
            </a:pPr>
            <a:r>
              <a:rPr lang="en-GB" altLang="en-US" sz="2400" dirty="0"/>
              <a:t>Peer to peer engagement by Case Officer resulting in:</a:t>
            </a:r>
          </a:p>
          <a:p>
            <a:r>
              <a:rPr lang="en-GB" altLang="en-US" sz="2400" dirty="0"/>
              <a:t>Action plans</a:t>
            </a:r>
          </a:p>
          <a:p>
            <a:pPr lvl="1"/>
            <a:r>
              <a:rPr lang="en-GB" altLang="en-US" sz="2400" dirty="0"/>
              <a:t>Targeted CPD</a:t>
            </a:r>
          </a:p>
          <a:p>
            <a:pPr lvl="1"/>
            <a:r>
              <a:rPr lang="en-GB" altLang="en-US" sz="2400" dirty="0"/>
              <a:t>Mentorship</a:t>
            </a:r>
          </a:p>
          <a:p>
            <a:pPr lvl="1"/>
            <a:r>
              <a:rPr lang="en-GB" altLang="en-US" sz="2400" dirty="0"/>
              <a:t>Clinical audit</a:t>
            </a:r>
          </a:p>
          <a:p>
            <a:pPr lvl="1"/>
            <a:r>
              <a:rPr lang="en-GB" altLang="en-US" sz="2400" dirty="0"/>
              <a:t>Follow-up reviews</a:t>
            </a:r>
          </a:p>
          <a:p>
            <a:r>
              <a:rPr lang="en-GB" altLang="en-US" sz="2400" dirty="0"/>
              <a:t>Referral to the “Regional Professional Panel”</a:t>
            </a:r>
          </a:p>
          <a:p>
            <a:pPr lvl="1"/>
            <a:r>
              <a:rPr lang="en-GB" altLang="en-US" sz="2400" dirty="0"/>
              <a:t>Refer to NHS Resolution / GDC / PSNI /Reference Committee</a:t>
            </a:r>
          </a:p>
          <a:p>
            <a:r>
              <a:rPr lang="en-GB" altLang="en-US" sz="2400" dirty="0"/>
              <a:t>Referral to the HSC Disciplinary Procedures</a:t>
            </a:r>
          </a:p>
          <a:p>
            <a:pPr marL="0" indent="0" eaLnBrk="1" hangingPunct="1">
              <a:buNone/>
            </a:pPr>
            <a:endParaRPr lang="en-GB" altLang="en-US" sz="2400" dirty="0"/>
          </a:p>
        </p:txBody>
      </p:sp>
    </p:spTree>
    <p:extLst>
      <p:ext uri="{BB962C8B-B14F-4D97-AF65-F5344CB8AC3E}">
        <p14:creationId xmlns:p14="http://schemas.microsoft.com/office/powerpoint/2010/main" val="3068441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ChangeArrowheads="1"/>
          </p:cNvSpPr>
          <p:nvPr/>
        </p:nvSpPr>
        <p:spPr bwMode="auto">
          <a:xfrm>
            <a:off x="395536" y="980728"/>
            <a:ext cx="383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3</a:t>
            </a:r>
          </a:p>
        </p:txBody>
      </p:sp>
      <p:sp>
        <p:nvSpPr>
          <p:cNvPr id="73732" name="Rectangle 1"/>
          <p:cNvSpPr>
            <a:spLocks noChangeArrowheads="1"/>
          </p:cNvSpPr>
          <p:nvPr/>
        </p:nvSpPr>
        <p:spPr bwMode="auto">
          <a:xfrm>
            <a:off x="395536" y="1844824"/>
            <a:ext cx="500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Individual responsibilities</a:t>
            </a:r>
          </a:p>
        </p:txBody>
      </p:sp>
      <p:pic>
        <p:nvPicPr>
          <p:cNvPr id="5122" name="Picture 2" descr="What are your responsibilities and duties as a Director of the landlord or  management company? — KDL 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9" y="2803876"/>
            <a:ext cx="4716684" cy="314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83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1341438"/>
            <a:ext cx="8305800" cy="1008062"/>
          </a:xfrm>
        </p:spPr>
        <p:txBody>
          <a:bodyPr/>
          <a:lstStyle/>
          <a:p>
            <a:pPr eaLnBrk="1" hangingPunct="1"/>
            <a:r>
              <a:rPr lang="en-GB" altLang="en-US" sz="3600"/>
              <a:t>Individual responsibilities </a:t>
            </a:r>
          </a:p>
        </p:txBody>
      </p:sp>
      <p:sp>
        <p:nvSpPr>
          <p:cNvPr id="74755" name="Rectangle 3"/>
          <p:cNvSpPr>
            <a:spLocks noGrp="1" noChangeArrowheads="1"/>
          </p:cNvSpPr>
          <p:nvPr>
            <p:ph type="body" idx="1"/>
          </p:nvPr>
        </p:nvSpPr>
        <p:spPr>
          <a:xfrm>
            <a:off x="468313" y="2428875"/>
            <a:ext cx="8305800" cy="3808413"/>
          </a:xfrm>
        </p:spPr>
        <p:txBody>
          <a:bodyPr/>
          <a:lstStyle/>
          <a:p>
            <a:pPr eaLnBrk="1" hangingPunct="1">
              <a:buFont typeface="Wingdings" panose="05000000000000000000" pitchFamily="2" charset="2"/>
              <a:buChar char="§"/>
            </a:pPr>
            <a:r>
              <a:rPr lang="en-GB" altLang="en-US" dirty="0"/>
              <a:t> </a:t>
            </a:r>
            <a:r>
              <a:rPr lang="en-GB" altLang="en-US" sz="2400" dirty="0"/>
              <a:t>Cross Infection control (</a:t>
            </a:r>
            <a:r>
              <a:rPr lang="en-GB" altLang="en-US" sz="2000" dirty="0"/>
              <a:t>DoH</a:t>
            </a:r>
            <a:r>
              <a:rPr lang="en-GB" altLang="en-US" sz="2800" dirty="0"/>
              <a:t> </a:t>
            </a:r>
            <a:r>
              <a:rPr lang="en-GB" altLang="en-US" sz="2000" dirty="0"/>
              <a:t>PEL (13)13 is the NI guidance)</a:t>
            </a:r>
            <a:endParaRPr lang="en-GB" altLang="en-US" sz="2800" dirty="0"/>
          </a:p>
          <a:p>
            <a:pPr eaLnBrk="1" hangingPunct="1">
              <a:buFont typeface="Wingdings" panose="05000000000000000000" pitchFamily="2" charset="2"/>
              <a:buChar char="§"/>
            </a:pPr>
            <a:r>
              <a:rPr lang="en-GB" altLang="en-US" sz="2800" dirty="0"/>
              <a:t> </a:t>
            </a:r>
            <a:r>
              <a:rPr lang="en-GB" altLang="en-US" sz="2400" dirty="0"/>
              <a:t>IR(ME)R</a:t>
            </a:r>
          </a:p>
          <a:p>
            <a:pPr eaLnBrk="1" hangingPunct="1">
              <a:buFont typeface="Wingdings" panose="05000000000000000000" pitchFamily="2" charset="2"/>
              <a:buChar char="§"/>
            </a:pPr>
            <a:r>
              <a:rPr lang="en-GB" altLang="en-US" sz="2400" dirty="0"/>
              <a:t> Data handling and data protection</a:t>
            </a:r>
          </a:p>
          <a:p>
            <a:pPr eaLnBrk="1" hangingPunct="1">
              <a:buFont typeface="Wingdings" panose="05000000000000000000" pitchFamily="2" charset="2"/>
              <a:buChar char="§"/>
            </a:pPr>
            <a:r>
              <a:rPr lang="en-GB" altLang="en-US" sz="2400" dirty="0"/>
              <a:t> CPD and Clinical Audit and Peer Review</a:t>
            </a:r>
            <a:endParaRPr lang="en-GB" altLang="en-US" sz="2400" i="1" dirty="0"/>
          </a:p>
          <a:p>
            <a:pPr eaLnBrk="1" hangingPunct="1">
              <a:buFont typeface="Wingdings" panose="05000000000000000000" pitchFamily="2" charset="2"/>
              <a:buChar char="§"/>
            </a:pPr>
            <a:r>
              <a:rPr lang="en-GB" altLang="en-US" sz="2400" dirty="0"/>
              <a:t> Mixing HS and Private care</a:t>
            </a:r>
          </a:p>
          <a:p>
            <a:pPr eaLnBrk="1" hangingPunct="1">
              <a:buFont typeface="Wingdings" panose="05000000000000000000" pitchFamily="2" charset="2"/>
              <a:buChar char="§"/>
            </a:pPr>
            <a:r>
              <a:rPr lang="en-GB" altLang="en-US" sz="2400" dirty="0"/>
              <a:t> NHS +</a:t>
            </a:r>
          </a:p>
          <a:p>
            <a:pPr eaLnBrk="1" hangingPunct="1">
              <a:buFont typeface="Wingdings" panose="05000000000000000000" pitchFamily="2" charset="2"/>
              <a:buChar char="§"/>
            </a:pPr>
            <a:r>
              <a:rPr lang="en-GB" altLang="en-US" sz="2400" dirty="0"/>
              <a:t> IV sedation</a:t>
            </a:r>
            <a:endParaRPr lang="en-GB" altLang="en-US" sz="2000" dirty="0"/>
          </a:p>
          <a:p>
            <a:pPr marL="0" indent="0" eaLnBrk="1" hangingPunct="1">
              <a:buFont typeface="Wingdings" pitchFamily="2" charset="2"/>
              <a:buChar char="v"/>
            </a:pPr>
            <a:endParaRPr lang="en-GB" altLang="en-US" sz="2000" dirty="0"/>
          </a:p>
          <a:p>
            <a:pPr marL="0" indent="0" eaLnBrk="1" hangingPunct="1">
              <a:buFont typeface="Wingdings" pitchFamily="2" charset="2"/>
              <a:buChar char="v"/>
            </a:pPr>
            <a:endParaRPr lang="en-GB" altLang="en-US" sz="2400" dirty="0"/>
          </a:p>
        </p:txBody>
      </p:sp>
    </p:spTree>
    <p:extLst>
      <p:ext uri="{BB962C8B-B14F-4D97-AF65-F5344CB8AC3E}">
        <p14:creationId xmlns:p14="http://schemas.microsoft.com/office/powerpoint/2010/main" val="2583215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marL="182563" indent="-182563" eaLnBrk="1" hangingPunct="1">
              <a:defRPr/>
            </a:pPr>
            <a:r>
              <a:rPr lang="en-GB" altLang="en-US" dirty="0"/>
              <a:t>“Infection control is everyone’s business and it is important that all members of staff observe good infection control practice”</a:t>
            </a:r>
          </a:p>
          <a:p>
            <a:pPr marL="182562" indent="0" eaLnBrk="1" hangingPunct="1">
              <a:buNone/>
              <a:defRPr/>
            </a:pPr>
            <a:r>
              <a:rPr lang="en-GB" altLang="en-US" i="1" dirty="0"/>
              <a:t>(</a:t>
            </a:r>
            <a:r>
              <a:rPr lang="en-GB" altLang="en-US" sz="2000" i="1" dirty="0" err="1"/>
              <a:t>Teare</a:t>
            </a:r>
            <a:r>
              <a:rPr lang="en-GB" altLang="en-US" sz="2000" i="1" dirty="0"/>
              <a:t> et al. J Hospital Infection 2001; 48:312-319)</a:t>
            </a:r>
          </a:p>
          <a:p>
            <a:pPr eaLnBrk="1" hangingPunct="1">
              <a:defRPr/>
            </a:pPr>
            <a:endParaRPr lang="en-GB" altLang="en-US" sz="2000" i="1" dirty="0"/>
          </a:p>
          <a:p>
            <a:pPr marL="92075" indent="0" eaLnBrk="1" hangingPunct="1">
              <a:defRPr/>
            </a:pPr>
            <a:r>
              <a:rPr lang="en-GB" altLang="en-US" sz="3200" dirty="0"/>
              <a:t>In relation to endodontics remember that files are single use, NOT single patient</a:t>
            </a:r>
          </a:p>
        </p:txBody>
      </p:sp>
    </p:spTree>
    <p:extLst>
      <p:ext uri="{BB962C8B-B14F-4D97-AF65-F5344CB8AC3E}">
        <p14:creationId xmlns:p14="http://schemas.microsoft.com/office/powerpoint/2010/main" val="3185670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20689"/>
            <a:ext cx="8305800" cy="1152128"/>
          </a:xfrm>
        </p:spPr>
        <p:txBody>
          <a:bodyPr/>
          <a:lstStyle/>
          <a:p>
            <a:pPr eaLnBrk="1" hangingPunct="1"/>
            <a:r>
              <a:rPr lang="en-GB" altLang="en-US" sz="3600" dirty="0"/>
              <a:t>IR(ME)R 2000</a:t>
            </a:r>
          </a:p>
        </p:txBody>
      </p:sp>
      <p:sp>
        <p:nvSpPr>
          <p:cNvPr id="39939" name="Rectangle 3"/>
          <p:cNvSpPr>
            <a:spLocks noGrp="1" noChangeArrowheads="1"/>
          </p:cNvSpPr>
          <p:nvPr>
            <p:ph type="body" idx="1"/>
          </p:nvPr>
        </p:nvSpPr>
        <p:spPr>
          <a:xfrm>
            <a:off x="250825" y="1556792"/>
            <a:ext cx="8305800" cy="5112297"/>
          </a:xfrm>
        </p:spPr>
        <p:txBody>
          <a:bodyPr/>
          <a:lstStyle/>
          <a:p>
            <a:pPr marL="92075" indent="-92075" eaLnBrk="1" hangingPunct="1">
              <a:defRPr/>
            </a:pPr>
            <a:r>
              <a:rPr lang="en-GB" altLang="en-US" sz="2400" dirty="0"/>
              <a:t>all radiographs must be:</a:t>
            </a:r>
          </a:p>
          <a:p>
            <a:pPr marL="0" indent="0" eaLnBrk="1" hangingPunct="1">
              <a:buNone/>
              <a:defRPr/>
            </a:pPr>
            <a:r>
              <a:rPr lang="en-GB" altLang="en-US" sz="2400" u="sng" dirty="0"/>
              <a:t>Justified</a:t>
            </a:r>
            <a:r>
              <a:rPr lang="en-GB" altLang="en-US" sz="2400" dirty="0"/>
              <a:t> - only determined by examination of the patient</a:t>
            </a:r>
          </a:p>
          <a:p>
            <a:pPr marL="0" indent="0" eaLnBrk="1" hangingPunct="1">
              <a:buNone/>
              <a:defRPr/>
            </a:pPr>
            <a:r>
              <a:rPr lang="en-GB" altLang="en-US" sz="2400" u="sng" dirty="0"/>
              <a:t>Quality assured</a:t>
            </a:r>
            <a:r>
              <a:rPr lang="en-GB" altLang="en-US" sz="2400" dirty="0">
                <a:solidFill>
                  <a:srgbClr val="FFC000"/>
                </a:solidFill>
              </a:rPr>
              <a:t> - </a:t>
            </a:r>
            <a:r>
              <a:rPr lang="en-GB" altLang="en-US" sz="2400" dirty="0"/>
              <a:t>Poor quality radiographs may lead to fee recovery for that and associated items. ‘not acceptable’ (NA) radiographs must always have a report in the records (even if not making a payment claim)</a:t>
            </a:r>
          </a:p>
          <a:p>
            <a:pPr marL="0" indent="0" eaLnBrk="1" hangingPunct="1">
              <a:buNone/>
              <a:defRPr/>
            </a:pPr>
            <a:r>
              <a:rPr lang="en-GB" altLang="en-US" sz="2400" u="sng" dirty="0"/>
              <a:t>Recorded</a:t>
            </a:r>
            <a:r>
              <a:rPr lang="en-GB" altLang="en-US" sz="2400" dirty="0"/>
              <a:t>  a clinical evaluation of the outcome of each exposure made in the patient notes   </a:t>
            </a:r>
          </a:p>
          <a:p>
            <a:pPr>
              <a:defRPr/>
            </a:pPr>
            <a:r>
              <a:rPr lang="en-GB" altLang="en-US" sz="2400" b="1" dirty="0"/>
              <a:t>IRR99</a:t>
            </a:r>
            <a:r>
              <a:rPr lang="en-GB" altLang="en-US" sz="2400" dirty="0"/>
              <a:t> also applies</a:t>
            </a:r>
          </a:p>
          <a:p>
            <a:pPr marL="0" indent="0" eaLnBrk="1" hangingPunct="1">
              <a:defRPr/>
            </a:pPr>
            <a:r>
              <a:rPr lang="en-GB" altLang="en-US" sz="2400" dirty="0">
                <a:solidFill>
                  <a:srgbClr val="C00000"/>
                </a:solidFill>
              </a:rPr>
              <a:t>See “Prescribing radiographs in GDS Practice” and letter from Michael Donaldson of 19 Sept 2011(BSO website)</a:t>
            </a:r>
            <a:endParaRPr lang="en-GB" altLang="en-US" sz="3200" dirty="0">
              <a:solidFill>
                <a:srgbClr val="C00000"/>
              </a:solidFill>
            </a:endParaRPr>
          </a:p>
          <a:p>
            <a:pPr eaLnBrk="1" hangingPunct="1">
              <a:defRPr/>
            </a:pPr>
            <a:endParaRPr lang="en-GB" altLang="en-US" dirty="0"/>
          </a:p>
        </p:txBody>
      </p:sp>
    </p:spTree>
    <p:extLst>
      <p:ext uri="{BB962C8B-B14F-4D97-AF65-F5344CB8AC3E}">
        <p14:creationId xmlns:p14="http://schemas.microsoft.com/office/powerpoint/2010/main" val="1581498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GB" dirty="0"/>
              <a:t>Grading</a:t>
            </a:r>
          </a:p>
        </p:txBody>
      </p:sp>
      <p:sp>
        <p:nvSpPr>
          <p:cNvPr id="3" name="Content Placeholder 2"/>
          <p:cNvSpPr>
            <a:spLocks noGrp="1"/>
          </p:cNvSpPr>
          <p:nvPr>
            <p:ph idx="1"/>
          </p:nvPr>
        </p:nvSpPr>
        <p:spPr>
          <a:xfrm>
            <a:off x="457200" y="1916832"/>
            <a:ext cx="8229600" cy="4209331"/>
          </a:xfrm>
        </p:spPr>
        <p:txBody>
          <a:bodyPr/>
          <a:lstStyle/>
          <a:p>
            <a:pPr marL="0" indent="0">
              <a:buNone/>
            </a:pPr>
            <a:r>
              <a:rPr lang="en-GB" sz="2800" b="1" dirty="0">
                <a:solidFill>
                  <a:srgbClr val="FF0000"/>
                </a:solidFill>
              </a:rPr>
              <a:t>“Aim of dental radiography is to produce an image of adequate quality for diagnostic purposes while minimising patient dose as far as reasonably possible”</a:t>
            </a:r>
          </a:p>
          <a:p>
            <a:pPr marL="0" indent="0">
              <a:buNone/>
            </a:pPr>
            <a:endParaRPr lang="en-GB" dirty="0"/>
          </a:p>
          <a:p>
            <a:pPr marL="0" indent="0">
              <a:buNone/>
            </a:pPr>
            <a:r>
              <a:rPr lang="en-GB" dirty="0"/>
              <a:t>Old NRPB system of 1, 2, 3 replaced with:</a:t>
            </a:r>
          </a:p>
          <a:p>
            <a:pPr marL="0" indent="0">
              <a:buNone/>
            </a:pPr>
            <a:r>
              <a:rPr lang="en-GB" dirty="0"/>
              <a:t>‘A’ – acceptable              ‘NA’ -  not acceptable</a:t>
            </a:r>
          </a:p>
          <a:p>
            <a:pPr marL="0" indent="0">
              <a:buNone/>
            </a:pPr>
            <a:r>
              <a:rPr lang="en-GB" sz="2800" i="1" dirty="0"/>
              <a:t>Target for Digital is 95%    (Film 90%)</a:t>
            </a:r>
          </a:p>
        </p:txBody>
      </p:sp>
    </p:spTree>
    <p:extLst>
      <p:ext uri="{BB962C8B-B14F-4D97-AF65-F5344CB8AC3E}">
        <p14:creationId xmlns:p14="http://schemas.microsoft.com/office/powerpoint/2010/main" val="396709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20689"/>
            <a:ext cx="8305800" cy="792087"/>
          </a:xfrm>
        </p:spPr>
        <p:txBody>
          <a:bodyPr/>
          <a:lstStyle/>
          <a:p>
            <a:r>
              <a:rPr lang="en-GB" altLang="en-US" sz="3600" dirty="0"/>
              <a:t>Main roles</a:t>
            </a:r>
          </a:p>
        </p:txBody>
      </p:sp>
      <p:sp>
        <p:nvSpPr>
          <p:cNvPr id="32771" name="Content Placeholder 2"/>
          <p:cNvSpPr>
            <a:spLocks noGrp="1"/>
          </p:cNvSpPr>
          <p:nvPr>
            <p:ph idx="1"/>
          </p:nvPr>
        </p:nvSpPr>
        <p:spPr>
          <a:xfrm>
            <a:off x="457200" y="1556792"/>
            <a:ext cx="8305800" cy="4844008"/>
          </a:xfrm>
        </p:spPr>
        <p:txBody>
          <a:bodyPr>
            <a:normAutofit lnSpcReduction="10000"/>
          </a:bodyPr>
          <a:lstStyle/>
          <a:p>
            <a:pPr marL="0" indent="0">
              <a:lnSpc>
                <a:spcPct val="90000"/>
              </a:lnSpc>
              <a:buNone/>
            </a:pPr>
            <a:r>
              <a:rPr lang="en-GB" altLang="en-US" sz="2800" u="sng" dirty="0">
                <a:solidFill>
                  <a:schemeClr val="accent6">
                    <a:lumMod val="75000"/>
                  </a:schemeClr>
                </a:solidFill>
              </a:rPr>
              <a:t>Strategic Planning and Performance Group of the Department of Health (SPPG)</a:t>
            </a:r>
          </a:p>
          <a:p>
            <a:pPr marL="0" indent="0">
              <a:lnSpc>
                <a:spcPct val="90000"/>
              </a:lnSpc>
              <a:buNone/>
            </a:pPr>
            <a:endParaRPr lang="en-GB" altLang="en-US" u="sng" dirty="0">
              <a:solidFill>
                <a:schemeClr val="accent1"/>
              </a:solidFill>
            </a:endParaRPr>
          </a:p>
          <a:p>
            <a:pPr lvl="1">
              <a:lnSpc>
                <a:spcPct val="90000"/>
              </a:lnSpc>
            </a:pPr>
            <a:r>
              <a:rPr lang="en-GB" altLang="en-US" sz="2600" dirty="0"/>
              <a:t>Implements policy, the GDS Regulations and the SDR set by the Healthcare Policy Group                                              </a:t>
            </a:r>
          </a:p>
          <a:p>
            <a:pPr lvl="1">
              <a:lnSpc>
                <a:spcPct val="90000"/>
              </a:lnSpc>
            </a:pPr>
            <a:r>
              <a:rPr lang="en-GB" altLang="en-US" sz="2600" dirty="0"/>
              <a:t>Makes arrangements with contractors (dentists) within a budget set by the Healthcare Policy Group</a:t>
            </a:r>
          </a:p>
          <a:p>
            <a:pPr lvl="1">
              <a:lnSpc>
                <a:spcPct val="90000"/>
              </a:lnSpc>
            </a:pPr>
            <a:r>
              <a:rPr lang="en-GB" altLang="en-US" sz="2600" dirty="0"/>
              <a:t>Monitors performance of the dentists – RDS and Probity reviews, prescribing, CA and PR compliance</a:t>
            </a:r>
          </a:p>
          <a:p>
            <a:pPr lvl="1">
              <a:lnSpc>
                <a:spcPct val="90000"/>
              </a:lnSpc>
            </a:pPr>
            <a:r>
              <a:rPr lang="en-GB" altLang="en-US" sz="2600" dirty="0"/>
              <a:t>Takes action as required. In relation to dentistry this is done </a:t>
            </a:r>
            <a:r>
              <a:rPr lang="en-GB" altLang="en-US" sz="2600" i="1" dirty="0"/>
              <a:t>directly</a:t>
            </a:r>
            <a:r>
              <a:rPr lang="en-GB" altLang="en-US" sz="2600" dirty="0"/>
              <a:t> with GDPs, practitioners in any pilot (PDS) and salaried GDPs.</a:t>
            </a:r>
          </a:p>
          <a:p>
            <a:pPr lvl="1">
              <a:lnSpc>
                <a:spcPct val="90000"/>
              </a:lnSpc>
              <a:buFontTx/>
              <a:buNone/>
            </a:pPr>
            <a:endParaRPr lang="en-GB" altLang="en-US" dirty="0"/>
          </a:p>
        </p:txBody>
      </p:sp>
    </p:spTree>
    <p:extLst>
      <p:ext uri="{BB962C8B-B14F-4D97-AF65-F5344CB8AC3E}">
        <p14:creationId xmlns:p14="http://schemas.microsoft.com/office/powerpoint/2010/main" val="920861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7544" y="908720"/>
            <a:ext cx="8305800" cy="1223962"/>
          </a:xfrm>
        </p:spPr>
        <p:txBody>
          <a:bodyPr>
            <a:normAutofit fontScale="90000"/>
          </a:bodyPr>
          <a:lstStyle/>
          <a:p>
            <a:br>
              <a:rPr lang="en-GB" altLang="en-US" sz="3200" dirty="0"/>
            </a:br>
            <a:r>
              <a:rPr lang="en-GB" altLang="en-US" sz="3200" dirty="0"/>
              <a:t>Regulations on X-Ray Use </a:t>
            </a:r>
            <a:br>
              <a:rPr lang="en-GB" altLang="en-US" sz="3200" dirty="0"/>
            </a:br>
            <a:r>
              <a:rPr lang="en-GB" altLang="en-US" sz="3200" dirty="0"/>
              <a:t>- IRR17 and IRMER18 </a:t>
            </a:r>
            <a:br>
              <a:rPr lang="en-GB" altLang="en-US" dirty="0"/>
            </a:br>
            <a:endParaRPr lang="en-GB" altLang="en-US" dirty="0"/>
          </a:p>
        </p:txBody>
      </p:sp>
      <p:sp>
        <p:nvSpPr>
          <p:cNvPr id="79875" name="Content Placeholder 2"/>
          <p:cNvSpPr>
            <a:spLocks noGrp="1"/>
          </p:cNvSpPr>
          <p:nvPr>
            <p:ph idx="1"/>
          </p:nvPr>
        </p:nvSpPr>
        <p:spPr>
          <a:xfrm>
            <a:off x="467544" y="1916832"/>
            <a:ext cx="8229600" cy="3845024"/>
          </a:xfrm>
        </p:spPr>
        <p:txBody>
          <a:bodyPr/>
          <a:lstStyle/>
          <a:p>
            <a:pPr>
              <a:buFont typeface="Arial" charset="0"/>
              <a:buChar char="•"/>
              <a:defRPr/>
            </a:pPr>
            <a:r>
              <a:rPr lang="en-GB" altLang="en-US" sz="2000" dirty="0"/>
              <a:t>The Ionising Radiation Regulations 2017 (IRR17) - has replaced  IRR99, and IRMER (NI) </a:t>
            </a:r>
          </a:p>
          <a:p>
            <a:pPr>
              <a:buFont typeface="Arial" charset="0"/>
              <a:buChar char="•"/>
              <a:defRPr/>
            </a:pPr>
            <a:endParaRPr lang="en-GB" altLang="en-US" sz="2000" dirty="0"/>
          </a:p>
          <a:p>
            <a:pPr>
              <a:buFont typeface="Arial" charset="0"/>
              <a:buChar char="•"/>
              <a:defRPr/>
            </a:pPr>
            <a:r>
              <a:rPr lang="en-GB" altLang="en-US" sz="2000" dirty="0"/>
              <a:t> Ionising Radiation (Medical Exposure) Regulations 2018 (IRMER18) - has replaced the original IRMER 2000 (and amendments from 2006 and 2011) as of February 2018.</a:t>
            </a:r>
          </a:p>
          <a:p>
            <a:pPr marL="0" indent="0">
              <a:buNone/>
              <a:defRPr/>
            </a:pPr>
            <a:r>
              <a:rPr lang="en-GB" altLang="en-US" sz="2000" dirty="0"/>
              <a:t> </a:t>
            </a:r>
          </a:p>
          <a:p>
            <a:pPr marL="0" indent="0">
              <a:defRPr/>
            </a:pPr>
            <a:r>
              <a:rPr lang="en-GB" altLang="en-US" sz="2000" dirty="0"/>
              <a:t>The Faculty of General Dental Practitioners (FGDP) has published an article on the implications for General Dental Practitioners which can be found at:</a:t>
            </a:r>
          </a:p>
          <a:p>
            <a:pPr marL="0" indent="0">
              <a:buNone/>
              <a:defRPr/>
            </a:pPr>
            <a:r>
              <a:rPr lang="en-GB" altLang="en-US" sz="2000" b="1" dirty="0"/>
              <a:t>https://www.fgdp.org.uk/news/updated-new-regulations-x-ray-use-likely-implications-irr17-and-irmer18</a:t>
            </a:r>
            <a:r>
              <a:rPr lang="en-GB" altLang="en-US" sz="2000" dirty="0"/>
              <a:t>. </a:t>
            </a:r>
          </a:p>
        </p:txBody>
      </p:sp>
    </p:spTree>
    <p:extLst>
      <p:ext uri="{BB962C8B-B14F-4D97-AF65-F5344CB8AC3E}">
        <p14:creationId xmlns:p14="http://schemas.microsoft.com/office/powerpoint/2010/main" val="736703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95288" y="1268413"/>
            <a:ext cx="8305800" cy="838200"/>
          </a:xfrm>
        </p:spPr>
        <p:txBody>
          <a:bodyPr/>
          <a:lstStyle/>
          <a:p>
            <a:r>
              <a:rPr lang="en-GB" altLang="en-US"/>
              <a:t>Data handling and data security</a:t>
            </a:r>
          </a:p>
        </p:txBody>
      </p:sp>
      <p:sp>
        <p:nvSpPr>
          <p:cNvPr id="78851" name="Content Placeholder 2"/>
          <p:cNvSpPr>
            <a:spLocks noGrp="1"/>
          </p:cNvSpPr>
          <p:nvPr>
            <p:ph idx="1"/>
          </p:nvPr>
        </p:nvSpPr>
        <p:spPr>
          <a:xfrm>
            <a:off x="395288" y="2060575"/>
            <a:ext cx="8305800" cy="4392613"/>
          </a:xfrm>
        </p:spPr>
        <p:txBody>
          <a:bodyPr>
            <a:normAutofit/>
          </a:bodyPr>
          <a:lstStyle/>
          <a:p>
            <a:r>
              <a:rPr lang="en-US" altLang="en-US" dirty="0"/>
              <a:t>P</a:t>
            </a:r>
            <a:r>
              <a:rPr lang="en-US" altLang="en-US" sz="2800" dirty="0"/>
              <a:t>ersonal legal obligation to protect and process patient information in line with the Data Protection Act 1998</a:t>
            </a:r>
          </a:p>
          <a:p>
            <a:r>
              <a:rPr lang="en-US" altLang="en-US" sz="2800" dirty="0"/>
              <a:t>Personal information can only be used for the purposes that it is collected for and for HSC monitoring purposes</a:t>
            </a:r>
          </a:p>
          <a:p>
            <a:r>
              <a:rPr lang="en-US" altLang="en-US" sz="2800" dirty="0"/>
              <a:t> Sanctions can be financial and there could also be criminal convictions</a:t>
            </a:r>
          </a:p>
          <a:p>
            <a:pPr marL="0" indent="0">
              <a:buNone/>
            </a:pPr>
            <a:r>
              <a:rPr lang="en-US" altLang="en-US" sz="2800" dirty="0"/>
              <a:t>	</a:t>
            </a:r>
            <a:r>
              <a:rPr lang="en-US" altLang="en-US" sz="2800" dirty="0">
                <a:solidFill>
                  <a:srgbClr val="C00000"/>
                </a:solidFill>
              </a:rPr>
              <a:t>See links to advice sheets on BSO website</a:t>
            </a:r>
          </a:p>
          <a:p>
            <a:endParaRPr lang="en-US" altLang="en-US" dirty="0"/>
          </a:p>
        </p:txBody>
      </p:sp>
    </p:spTree>
    <p:extLst>
      <p:ext uri="{BB962C8B-B14F-4D97-AF65-F5344CB8AC3E}">
        <p14:creationId xmlns:p14="http://schemas.microsoft.com/office/powerpoint/2010/main" val="1867841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268413"/>
            <a:ext cx="8305800" cy="1512887"/>
          </a:xfrm>
        </p:spPr>
        <p:txBody>
          <a:bodyPr>
            <a:normAutofit fontScale="90000"/>
          </a:bodyPr>
          <a:lstStyle/>
          <a:p>
            <a:br>
              <a:rPr lang="en-GB" altLang="en-US" sz="3200"/>
            </a:br>
            <a:r>
              <a:rPr lang="en-GB" altLang="en-US" sz="3200"/>
              <a:t>General Data Protection </a:t>
            </a:r>
            <a:br>
              <a:rPr lang="en-GB" altLang="en-US" sz="3200"/>
            </a:br>
            <a:r>
              <a:rPr lang="en-GB" altLang="en-US" sz="3200"/>
              <a:t>Regulation  (GDPR) </a:t>
            </a:r>
            <a:br>
              <a:rPr lang="en-GB" altLang="en-US"/>
            </a:br>
            <a:endParaRPr lang="en-GB" altLang="en-US"/>
          </a:p>
        </p:txBody>
      </p:sp>
      <p:sp>
        <p:nvSpPr>
          <p:cNvPr id="28" name="Rectangle 27"/>
          <p:cNvSpPr/>
          <p:nvPr/>
        </p:nvSpPr>
        <p:spPr>
          <a:xfrm>
            <a:off x="468313" y="1268413"/>
            <a:ext cx="8496300" cy="2893100"/>
          </a:xfrm>
          <a:prstGeom prst="rect">
            <a:avLst/>
          </a:prstGeom>
        </p:spPr>
        <p:txBody>
          <a:bodyPr>
            <a:spAutoFit/>
          </a:bodyPr>
          <a:lstStyle/>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marL="457200" indent="-457200">
              <a:buFont typeface="Arial" panose="020B0604020202020204" pitchFamily="34" charset="0"/>
              <a:buChar char="•"/>
              <a:defRPr/>
            </a:pPr>
            <a:r>
              <a:rPr lang="en-GB" sz="2800" dirty="0">
                <a:hlinkClick r:id="rId3"/>
              </a:rPr>
              <a:t>UK GDPR guidance and resources | ICO</a:t>
            </a:r>
            <a:endParaRPr lang="en-GB" sz="2800" dirty="0"/>
          </a:p>
          <a:p>
            <a:pPr>
              <a:defRPr/>
            </a:pPr>
            <a:endParaRPr lang="en-GB" dirty="0">
              <a:latin typeface="Arial" charset="0"/>
            </a:endParaRPr>
          </a:p>
          <a:p>
            <a:pPr marL="457200" indent="-457200">
              <a:buFont typeface="Arial" panose="020B0604020202020204" pitchFamily="34" charset="0"/>
              <a:buChar char="•"/>
              <a:defRPr/>
            </a:pPr>
            <a:r>
              <a:rPr lang="en-GB" sz="2800" dirty="0">
                <a:latin typeface="Arial" charset="0"/>
              </a:rPr>
              <a:t>Was implemented on 25 May 2018</a:t>
            </a:r>
          </a:p>
        </p:txBody>
      </p:sp>
    </p:spTree>
    <p:extLst>
      <p:ext uri="{BB962C8B-B14F-4D97-AF65-F5344CB8AC3E}">
        <p14:creationId xmlns:p14="http://schemas.microsoft.com/office/powerpoint/2010/main" val="3865368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548680"/>
            <a:ext cx="8305800" cy="144016"/>
          </a:xfrm>
        </p:spPr>
        <p:txBody>
          <a:bodyPr>
            <a:normAutofit fontScale="90000"/>
          </a:bodyPr>
          <a:lstStyle/>
          <a:p>
            <a:pPr eaLnBrk="1" hangingPunct="1"/>
            <a:endParaRPr lang="en-GB" altLang="en-US" sz="3600" b="1" dirty="0"/>
          </a:p>
        </p:txBody>
      </p:sp>
      <p:sp>
        <p:nvSpPr>
          <p:cNvPr id="78851" name="Rectangle 3"/>
          <p:cNvSpPr>
            <a:spLocks noGrp="1" noChangeArrowheads="1"/>
          </p:cNvSpPr>
          <p:nvPr>
            <p:ph type="body" idx="1"/>
          </p:nvPr>
        </p:nvSpPr>
        <p:spPr>
          <a:xfrm>
            <a:off x="468313" y="1124745"/>
            <a:ext cx="8305800" cy="5474494"/>
          </a:xfrm>
        </p:spPr>
        <p:txBody>
          <a:bodyPr/>
          <a:lstStyle/>
          <a:p>
            <a:pPr>
              <a:defRPr/>
            </a:pPr>
            <a:r>
              <a:rPr lang="en-GB" altLang="en-US" b="1" dirty="0"/>
              <a:t>CPD</a:t>
            </a:r>
            <a:endParaRPr lang="en-GB" altLang="en-US" dirty="0"/>
          </a:p>
          <a:p>
            <a:pPr>
              <a:defRPr/>
            </a:pPr>
            <a:r>
              <a:rPr lang="en-GB" altLang="en-US" sz="2800" dirty="0"/>
              <a:t>All GDC registrants must comply with the GDC requirements  for CPD</a:t>
            </a:r>
          </a:p>
          <a:p>
            <a:pPr marL="0" indent="0">
              <a:buNone/>
              <a:defRPr/>
            </a:pPr>
            <a:endParaRPr lang="en-GB" altLang="en-US" sz="2800" dirty="0"/>
          </a:p>
          <a:p>
            <a:pPr>
              <a:defRPr/>
            </a:pPr>
            <a:r>
              <a:rPr lang="en-GB" altLang="en-US" b="1" dirty="0"/>
              <a:t>Clinical Audit / Peer Review</a:t>
            </a:r>
          </a:p>
          <a:p>
            <a:pPr>
              <a:defRPr/>
            </a:pPr>
            <a:r>
              <a:rPr lang="en-GB" altLang="en-US" sz="2800" dirty="0"/>
              <a:t>Under the GDS “Regs”, practitioners are required to participate in 15 hours of Peer Review or Clinical Audit every 3 years and  must submit a report of their activity to CAPRAP </a:t>
            </a:r>
            <a:r>
              <a:rPr lang="en-GB" altLang="en-US" sz="2400" dirty="0"/>
              <a:t>(see BSO website)</a:t>
            </a:r>
          </a:p>
          <a:p>
            <a:pPr marL="457200" indent="-457200" eaLnBrk="1" hangingPunct="1">
              <a:defRPr/>
            </a:pPr>
            <a:r>
              <a:rPr lang="en-GB" altLang="en-US" sz="2400" dirty="0">
                <a:solidFill>
                  <a:srgbClr val="00B050"/>
                </a:solidFill>
              </a:rPr>
              <a:t>Please consider an audit or part of a peer review on AMS</a:t>
            </a:r>
          </a:p>
          <a:p>
            <a:pPr marL="457200" indent="-457200" eaLnBrk="1" hangingPunct="1">
              <a:defRPr/>
            </a:pPr>
            <a:endParaRPr lang="en-GB" altLang="en-US" dirty="0"/>
          </a:p>
        </p:txBody>
      </p:sp>
    </p:spTree>
    <p:extLst>
      <p:ext uri="{BB962C8B-B14F-4D97-AF65-F5344CB8AC3E}">
        <p14:creationId xmlns:p14="http://schemas.microsoft.com/office/powerpoint/2010/main" val="1376801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7544" y="1124744"/>
            <a:ext cx="8229600" cy="864096"/>
          </a:xfrm>
        </p:spPr>
        <p:txBody>
          <a:bodyPr>
            <a:normAutofit/>
          </a:bodyPr>
          <a:lstStyle/>
          <a:p>
            <a:pPr algn="ctr" eaLnBrk="1" hangingPunct="1"/>
            <a:r>
              <a:rPr lang="en-GB" altLang="en-US" dirty="0"/>
              <a:t>Mixing HS and Private treatment</a:t>
            </a:r>
          </a:p>
        </p:txBody>
      </p:sp>
      <p:sp>
        <p:nvSpPr>
          <p:cNvPr id="81923" name="Rectangle 3"/>
          <p:cNvSpPr>
            <a:spLocks noGrp="1" noChangeArrowheads="1"/>
          </p:cNvSpPr>
          <p:nvPr>
            <p:ph type="body" idx="1"/>
          </p:nvPr>
        </p:nvSpPr>
        <p:spPr>
          <a:xfrm>
            <a:off x="250825" y="1988840"/>
            <a:ext cx="8713788" cy="4176464"/>
          </a:xfrm>
        </p:spPr>
        <p:txBody>
          <a:bodyPr/>
          <a:lstStyle/>
          <a:p>
            <a:pPr marL="0" indent="0" algn="ctr">
              <a:buNone/>
            </a:pPr>
            <a:endParaRPr lang="en-GB" altLang="en-US" dirty="0">
              <a:solidFill>
                <a:srgbClr val="FF0000"/>
              </a:solidFill>
            </a:endParaRPr>
          </a:p>
          <a:p>
            <a:pPr marL="0" indent="0" algn="ctr">
              <a:buNone/>
            </a:pPr>
            <a:r>
              <a:rPr lang="en-GB" altLang="en-US" dirty="0">
                <a:solidFill>
                  <a:srgbClr val="FF0000"/>
                </a:solidFill>
              </a:rPr>
              <a:t>In one course of treatment </a:t>
            </a:r>
            <a:r>
              <a:rPr lang="en-GB" altLang="en-US" dirty="0"/>
              <a:t>– mixing NHS/Private treatment is permissible with patient consent</a:t>
            </a:r>
          </a:p>
          <a:p>
            <a:pPr marL="0" indent="0" algn="ctr">
              <a:buNone/>
            </a:pPr>
            <a:endParaRPr lang="en-GB" altLang="en-US" sz="3600" dirty="0"/>
          </a:p>
          <a:p>
            <a:pPr marL="0" indent="0" algn="ctr">
              <a:buNone/>
            </a:pPr>
            <a:r>
              <a:rPr lang="en-GB" altLang="en-US" dirty="0">
                <a:solidFill>
                  <a:srgbClr val="FF0000"/>
                </a:solidFill>
              </a:rPr>
              <a:t>On one tooth </a:t>
            </a:r>
            <a:r>
              <a:rPr lang="en-GB" altLang="en-US" dirty="0"/>
              <a:t>mixing</a:t>
            </a:r>
            <a:r>
              <a:rPr lang="en-GB" altLang="en-US" dirty="0">
                <a:solidFill>
                  <a:srgbClr val="FF0000"/>
                </a:solidFill>
              </a:rPr>
              <a:t> </a:t>
            </a:r>
            <a:r>
              <a:rPr lang="en-GB" altLang="en-US" dirty="0"/>
              <a:t>NHS/Private treatment in one course of treatment – not permissible</a:t>
            </a:r>
          </a:p>
          <a:p>
            <a:pPr algn="ctr" eaLnBrk="1" hangingPunct="1"/>
            <a:endParaRPr lang="en-GB" altLang="en-US" dirty="0"/>
          </a:p>
        </p:txBody>
      </p:sp>
    </p:spTree>
    <p:extLst>
      <p:ext uri="{BB962C8B-B14F-4D97-AF65-F5344CB8AC3E}">
        <p14:creationId xmlns:p14="http://schemas.microsoft.com/office/powerpoint/2010/main" val="3002688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467544" y="908720"/>
            <a:ext cx="8229600" cy="1143000"/>
          </a:xfrm>
        </p:spPr>
        <p:txBody>
          <a:bodyPr/>
          <a:lstStyle/>
          <a:p>
            <a:r>
              <a:rPr lang="en-GB" altLang="en-US" dirty="0"/>
              <a:t>Charging additional fees (NHS +)</a:t>
            </a:r>
          </a:p>
        </p:txBody>
      </p:sp>
      <p:sp>
        <p:nvSpPr>
          <p:cNvPr id="84995" name="Content Placeholder 4"/>
          <p:cNvSpPr>
            <a:spLocks noGrp="1"/>
          </p:cNvSpPr>
          <p:nvPr>
            <p:ph idx="1"/>
          </p:nvPr>
        </p:nvSpPr>
        <p:spPr>
          <a:xfrm>
            <a:off x="467544" y="2438400"/>
            <a:ext cx="8295456" cy="3962400"/>
          </a:xfrm>
        </p:spPr>
        <p:txBody>
          <a:bodyPr>
            <a:normAutofit fontScale="92500" lnSpcReduction="10000"/>
          </a:bodyPr>
          <a:lstStyle/>
          <a:p>
            <a:pPr marL="0" indent="0">
              <a:buNone/>
              <a:defRPr/>
            </a:pPr>
            <a:r>
              <a:rPr lang="en-GB" altLang="en-US" sz="3600" i="1" dirty="0">
                <a:solidFill>
                  <a:srgbClr val="FF0000"/>
                </a:solidFill>
              </a:rPr>
              <a:t>“Levying additional charges additional to those stipulated in the SDR”</a:t>
            </a:r>
          </a:p>
          <a:p>
            <a:pPr marL="457200" indent="-457200">
              <a:buFont typeface="Wingdings" pitchFamily="2" charset="2"/>
              <a:buChar char="q"/>
              <a:defRPr/>
            </a:pPr>
            <a:r>
              <a:rPr lang="en-GB" altLang="en-US" sz="2800" dirty="0"/>
              <a:t>Would constitute a breach of the GDS regulations, even if the patient has consented to such an additional charge. </a:t>
            </a:r>
          </a:p>
          <a:p>
            <a:pPr marL="457200" indent="-457200">
              <a:buFont typeface="Wingdings" pitchFamily="2" charset="2"/>
              <a:buChar char="q"/>
              <a:defRPr/>
            </a:pPr>
            <a:r>
              <a:rPr lang="en-GB" altLang="en-US" sz="2800" dirty="0"/>
              <a:t>If the patient is unaware that the charge is additional to HS charges, the practitioner may be open to an allegation of fraud.</a:t>
            </a:r>
          </a:p>
          <a:p>
            <a:pPr marL="457200" indent="-457200">
              <a:buFont typeface="Wingdings" pitchFamily="2" charset="2"/>
              <a:buChar char="q"/>
              <a:defRPr/>
            </a:pPr>
            <a:r>
              <a:rPr lang="en-GB" altLang="en-US" sz="2800" dirty="0"/>
              <a:t>PPE</a:t>
            </a:r>
          </a:p>
          <a:p>
            <a:pPr>
              <a:defRPr/>
            </a:pPr>
            <a:endParaRPr lang="en-GB" altLang="en-US" dirty="0"/>
          </a:p>
        </p:txBody>
      </p:sp>
    </p:spTree>
    <p:extLst>
      <p:ext uri="{BB962C8B-B14F-4D97-AF65-F5344CB8AC3E}">
        <p14:creationId xmlns:p14="http://schemas.microsoft.com/office/powerpoint/2010/main" val="647546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67544" y="908720"/>
            <a:ext cx="8229600" cy="1008112"/>
          </a:xfrm>
        </p:spPr>
        <p:txBody>
          <a:bodyPr>
            <a:normAutofit/>
          </a:bodyPr>
          <a:lstStyle/>
          <a:p>
            <a:r>
              <a:rPr lang="en-GB" altLang="en-US" sz="3600" dirty="0"/>
              <a:t>Conscious sedation </a:t>
            </a:r>
          </a:p>
        </p:txBody>
      </p:sp>
      <p:sp>
        <p:nvSpPr>
          <p:cNvPr id="83971" name="Content Placeholder 2"/>
          <p:cNvSpPr>
            <a:spLocks noGrp="1"/>
          </p:cNvSpPr>
          <p:nvPr>
            <p:ph idx="1"/>
          </p:nvPr>
        </p:nvSpPr>
        <p:spPr>
          <a:xfrm>
            <a:off x="457200" y="2204864"/>
            <a:ext cx="8229600" cy="3921299"/>
          </a:xfrm>
        </p:spPr>
        <p:txBody>
          <a:bodyPr>
            <a:normAutofit/>
          </a:bodyPr>
          <a:lstStyle/>
          <a:p>
            <a:pPr marL="457200" indent="-457200"/>
            <a:r>
              <a:rPr lang="en-GB" sz="2400" dirty="0"/>
              <a:t>CDO has endorsed the SDCEP guidelines for conscious sedation – her letter is available on the prescribing page of the BSO website:</a:t>
            </a:r>
          </a:p>
          <a:p>
            <a:pPr marL="0" indent="0">
              <a:buNone/>
            </a:pPr>
            <a:r>
              <a:rPr lang="en-GB" sz="2400" dirty="0"/>
              <a:t>	</a:t>
            </a:r>
            <a:r>
              <a:rPr lang="en-GB" sz="2400" dirty="0">
                <a:hlinkClick r:id="rId3"/>
              </a:rPr>
              <a:t>Sedation - Business Services Organisation (BSO) Website</a:t>
            </a:r>
            <a:endParaRPr lang="en-GB" sz="2400" dirty="0"/>
          </a:p>
          <a:p>
            <a:pPr marL="457200" indent="-457200"/>
            <a:endParaRPr lang="en-GB" sz="2400" dirty="0"/>
          </a:p>
          <a:p>
            <a:pPr marL="457200" indent="-457200"/>
            <a:r>
              <a:rPr lang="en-GB" sz="2400" dirty="0"/>
              <a:t>The SDCEP guidelines can be reviewed at this link:</a:t>
            </a:r>
          </a:p>
          <a:p>
            <a:pPr marL="0" indent="0">
              <a:buNone/>
            </a:pPr>
            <a:endParaRPr lang="en-GB" sz="2400" dirty="0"/>
          </a:p>
          <a:p>
            <a:pPr marL="0" indent="0" algn="ctr">
              <a:buNone/>
            </a:pPr>
            <a:r>
              <a:rPr lang="en-GB" sz="2000" u="sng" dirty="0">
                <a:hlinkClick r:id="rId4"/>
              </a:rPr>
              <a:t>https://www.sdcep.org.uk/published-guidance/conscious-sedation/</a:t>
            </a:r>
            <a:endParaRPr lang="en-GB" altLang="en-US" sz="2000" dirty="0"/>
          </a:p>
        </p:txBody>
      </p:sp>
    </p:spTree>
    <p:extLst>
      <p:ext uri="{BB962C8B-B14F-4D97-AF65-F5344CB8AC3E}">
        <p14:creationId xmlns:p14="http://schemas.microsoft.com/office/powerpoint/2010/main" val="3581368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7544" y="836711"/>
            <a:ext cx="8305800" cy="648073"/>
          </a:xfrm>
        </p:spPr>
        <p:txBody>
          <a:bodyPr/>
          <a:lstStyle/>
          <a:p>
            <a:pPr algn="l"/>
            <a:r>
              <a:rPr lang="en-GB" altLang="en-US" sz="3200" dirty="0"/>
              <a:t>Other areas of individual responsibility</a:t>
            </a:r>
          </a:p>
        </p:txBody>
      </p:sp>
      <p:sp>
        <p:nvSpPr>
          <p:cNvPr id="84995" name="Content Placeholder 2"/>
          <p:cNvSpPr>
            <a:spLocks noGrp="1"/>
          </p:cNvSpPr>
          <p:nvPr>
            <p:ph idx="1"/>
          </p:nvPr>
        </p:nvSpPr>
        <p:spPr>
          <a:xfrm>
            <a:off x="539552" y="2132856"/>
            <a:ext cx="8229600" cy="4525963"/>
          </a:xfrm>
        </p:spPr>
        <p:txBody>
          <a:bodyPr>
            <a:normAutofit/>
          </a:bodyPr>
          <a:lstStyle/>
          <a:p>
            <a:pPr eaLnBrk="1" hangingPunct="1">
              <a:buFont typeface="Wingdings" panose="05000000000000000000" pitchFamily="2" charset="2"/>
              <a:buChar char="§"/>
            </a:pPr>
            <a:r>
              <a:rPr lang="en-GB" altLang="en-US" sz="2800" dirty="0"/>
              <a:t>Health and Safety Legislation e.g. COSHH, risk assessment/management, workplace ergonomics </a:t>
            </a:r>
          </a:p>
          <a:p>
            <a:pPr marL="457200" indent="-457200" eaLnBrk="1" hangingPunct="1">
              <a:buFont typeface="Wingdings" pitchFamily="2" charset="2"/>
              <a:buChar char="v"/>
            </a:pPr>
            <a:endParaRPr lang="en-GB" altLang="en-US" sz="2800" dirty="0"/>
          </a:p>
          <a:p>
            <a:pPr eaLnBrk="1" hangingPunct="1">
              <a:buFont typeface="Wingdings" panose="05000000000000000000" pitchFamily="2" charset="2"/>
              <a:buChar char="§"/>
            </a:pPr>
            <a:r>
              <a:rPr lang="en-GB" altLang="en-US" sz="2800" dirty="0"/>
              <a:t>Medical Devices Regulations 2002</a:t>
            </a:r>
          </a:p>
          <a:p>
            <a:pPr marL="457200" indent="-457200" eaLnBrk="1" hangingPunct="1">
              <a:buFont typeface="Wingdings" pitchFamily="2" charset="2"/>
              <a:buChar char="v"/>
            </a:pPr>
            <a:endParaRPr lang="en-GB" altLang="en-US" sz="2800" dirty="0"/>
          </a:p>
          <a:p>
            <a:pPr eaLnBrk="1" hangingPunct="1">
              <a:buFont typeface="Wingdings" panose="05000000000000000000" pitchFamily="2" charset="2"/>
              <a:buChar char="§"/>
            </a:pPr>
            <a:r>
              <a:rPr lang="en-GB" altLang="en-US" sz="2800" dirty="0"/>
              <a:t>EU Regulations re dental amalgam</a:t>
            </a:r>
          </a:p>
        </p:txBody>
      </p:sp>
    </p:spTree>
    <p:extLst>
      <p:ext uri="{BB962C8B-B14F-4D97-AF65-F5344CB8AC3E}">
        <p14:creationId xmlns:p14="http://schemas.microsoft.com/office/powerpoint/2010/main" val="2299683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92697"/>
            <a:ext cx="8305800" cy="1152127"/>
          </a:xfrm>
        </p:spPr>
        <p:txBody>
          <a:bodyPr>
            <a:normAutofit fontScale="90000"/>
          </a:bodyPr>
          <a:lstStyle/>
          <a:p>
            <a:pPr algn="l"/>
            <a:br>
              <a:rPr lang="en-GB" altLang="en-US" sz="2400" dirty="0"/>
            </a:br>
            <a:r>
              <a:rPr lang="en-GB" altLang="en-US" sz="3600" dirty="0"/>
              <a:t>EU directive: Article 10 of the </a:t>
            </a:r>
            <a:r>
              <a:rPr lang="en-GB" altLang="en-US" sz="3600" dirty="0" err="1"/>
              <a:t>Minimata</a:t>
            </a:r>
            <a:r>
              <a:rPr lang="en-GB" altLang="en-US" sz="3600" dirty="0"/>
              <a:t> </a:t>
            </a:r>
            <a:br>
              <a:rPr lang="en-GB" altLang="en-US" sz="3600" dirty="0"/>
            </a:br>
            <a:r>
              <a:rPr lang="en-GB" altLang="en-US" sz="3600" dirty="0"/>
              <a:t>Convention </a:t>
            </a:r>
            <a:br>
              <a:rPr lang="en-GB" altLang="en-US" sz="2800" dirty="0"/>
            </a:br>
            <a:endParaRPr lang="en-GB" altLang="en-US" sz="2800" dirty="0"/>
          </a:p>
        </p:txBody>
      </p:sp>
      <p:sp>
        <p:nvSpPr>
          <p:cNvPr id="86019" name="Content Placeholder 2"/>
          <p:cNvSpPr>
            <a:spLocks noGrp="1"/>
          </p:cNvSpPr>
          <p:nvPr>
            <p:ph idx="1"/>
          </p:nvPr>
        </p:nvSpPr>
        <p:spPr>
          <a:xfrm>
            <a:off x="457200" y="1989138"/>
            <a:ext cx="8305800" cy="4411662"/>
          </a:xfrm>
        </p:spPr>
        <p:txBody>
          <a:bodyPr>
            <a:normAutofit lnSpcReduction="10000"/>
          </a:bodyPr>
          <a:lstStyle/>
          <a:p>
            <a:r>
              <a:rPr lang="en-GB" altLang="en-US" sz="2000" dirty="0">
                <a:solidFill>
                  <a:srgbClr val="FF0000"/>
                </a:solidFill>
              </a:rPr>
              <a:t>Please see: </a:t>
            </a:r>
            <a:r>
              <a:rPr lang="en-GB" sz="2000" dirty="0">
                <a:hlinkClick r:id="rId3"/>
              </a:rPr>
              <a:t>Changes to the Use of Dental Amalgam - Business Services Organisation (BSO) Website</a:t>
            </a:r>
            <a:endParaRPr lang="en-GB" sz="2000" dirty="0"/>
          </a:p>
          <a:p>
            <a:r>
              <a:rPr lang="en-GB" altLang="en-US" sz="2000" dirty="0"/>
              <a:t>From 1 July 2018, dental amalgam can not be used for dental treatment of deciduous teeth, of children &lt; 15yo &amp; of pregnant or breast-feeding women, except when deemed strictly necessary by the dental practitioner based on the specific medical needs of the patient (</a:t>
            </a:r>
            <a:r>
              <a:rPr lang="en-GB" altLang="en-US" sz="2000" b="1" dirty="0"/>
              <a:t>Article 10(2))</a:t>
            </a:r>
          </a:p>
          <a:p>
            <a:pPr>
              <a:buFont typeface="Arial" pitchFamily="34" charset="0"/>
              <a:buChar char="•"/>
            </a:pPr>
            <a:r>
              <a:rPr lang="en-GB" altLang="en-US" sz="2000" dirty="0"/>
              <a:t>From 1 Jan 2019 dental amalgam can only be used in pre-dosed encapsulated form (</a:t>
            </a:r>
            <a:r>
              <a:rPr lang="en-GB" altLang="en-US" sz="2000" b="1" dirty="0"/>
              <a:t>Art 10(1))</a:t>
            </a:r>
          </a:p>
          <a:p>
            <a:pPr>
              <a:buFont typeface="Arial" pitchFamily="34" charset="0"/>
              <a:buChar char="•"/>
            </a:pPr>
            <a:r>
              <a:rPr lang="en-GB" altLang="en-US" sz="2000" dirty="0"/>
              <a:t>A requirement for a national plan on measures to phase down the use of amalgam by 1 July 2019 </a:t>
            </a:r>
            <a:r>
              <a:rPr lang="en-GB" altLang="en-US" sz="2000" b="1" dirty="0"/>
              <a:t>(Article 10(3))</a:t>
            </a:r>
          </a:p>
          <a:p>
            <a:pPr>
              <a:buFont typeface="Arial" pitchFamily="34" charset="0"/>
              <a:buChar char="•"/>
            </a:pPr>
            <a:r>
              <a:rPr lang="en-GB" altLang="en-US" sz="2000" dirty="0"/>
              <a:t>From 1 Jan 2019 a requirement for dental facilities to be equipped with an amalgam separator </a:t>
            </a:r>
            <a:r>
              <a:rPr lang="en-GB" altLang="en-US" sz="2000" b="1" dirty="0"/>
              <a:t>(Article 10(4))*</a:t>
            </a:r>
          </a:p>
          <a:p>
            <a:pPr>
              <a:buFont typeface="Arial" pitchFamily="34" charset="0"/>
              <a:buChar char="•"/>
            </a:pPr>
            <a:r>
              <a:rPr lang="en-GB" altLang="en-US" sz="2000" dirty="0"/>
              <a:t>No new legislative provisions required to fulfil the requirements except for Article (10(4)) – amalgam separator</a:t>
            </a:r>
          </a:p>
          <a:p>
            <a:pPr>
              <a:buFont typeface="Arial" pitchFamily="34" charset="0"/>
              <a:buChar char="•"/>
            </a:pPr>
            <a:endParaRPr lang="en-GB" altLang="en-US" sz="1400" b="1" dirty="0"/>
          </a:p>
          <a:p>
            <a:pPr>
              <a:buFont typeface="Arial" pitchFamily="34" charset="0"/>
              <a:buChar char="•"/>
            </a:pPr>
            <a:endParaRPr lang="en-GB" altLang="en-US" sz="1400" b="1" dirty="0"/>
          </a:p>
          <a:p>
            <a:endParaRPr lang="en-GB" altLang="en-US" dirty="0"/>
          </a:p>
        </p:txBody>
      </p:sp>
    </p:spTree>
    <p:extLst>
      <p:ext uri="{BB962C8B-B14F-4D97-AF65-F5344CB8AC3E}">
        <p14:creationId xmlns:p14="http://schemas.microsoft.com/office/powerpoint/2010/main" val="208207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ChangeArrowheads="1"/>
          </p:cNvSpPr>
          <p:nvPr/>
        </p:nvSpPr>
        <p:spPr bwMode="auto">
          <a:xfrm>
            <a:off x="467544" y="882650"/>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Overview Part 4</a:t>
            </a:r>
          </a:p>
        </p:txBody>
      </p:sp>
      <p:sp>
        <p:nvSpPr>
          <p:cNvPr id="87044" name="Rectangle 3"/>
          <p:cNvSpPr>
            <a:spLocks noChangeArrowheads="1"/>
          </p:cNvSpPr>
          <p:nvPr/>
        </p:nvSpPr>
        <p:spPr bwMode="auto">
          <a:xfrm>
            <a:off x="467544" y="1668462"/>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2800" dirty="0"/>
              <a:t>Out of Hours Arrangements</a:t>
            </a:r>
          </a:p>
        </p:txBody>
      </p:sp>
      <p:pic>
        <p:nvPicPr>
          <p:cNvPr id="6146" name="Picture 2" descr="Out-of-hours services contract - Tai Calon Community Hou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094" y="2636912"/>
            <a:ext cx="6203019" cy="319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6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268413"/>
            <a:ext cx="8305800" cy="720725"/>
          </a:xfrm>
        </p:spPr>
        <p:txBody>
          <a:bodyPr/>
          <a:lstStyle/>
          <a:p>
            <a:r>
              <a:rPr lang="en-GB" altLang="en-US" sz="3600"/>
              <a:t>Main roles</a:t>
            </a:r>
          </a:p>
        </p:txBody>
      </p:sp>
      <p:sp>
        <p:nvSpPr>
          <p:cNvPr id="32771" name="Content Placeholder 2"/>
          <p:cNvSpPr>
            <a:spLocks noGrp="1"/>
          </p:cNvSpPr>
          <p:nvPr>
            <p:ph idx="1"/>
          </p:nvPr>
        </p:nvSpPr>
        <p:spPr>
          <a:xfrm>
            <a:off x="457200" y="1989138"/>
            <a:ext cx="8305800" cy="4411662"/>
          </a:xfrm>
        </p:spPr>
        <p:txBody>
          <a:bodyPr>
            <a:normAutofit/>
          </a:bodyPr>
          <a:lstStyle/>
          <a:p>
            <a:pPr marL="0" indent="0">
              <a:lnSpc>
                <a:spcPct val="90000"/>
              </a:lnSpc>
              <a:buNone/>
            </a:pPr>
            <a:r>
              <a:rPr lang="en-GB" altLang="en-US" u="sng" dirty="0"/>
              <a:t>Chief Medical Officer Group of the Department of Health</a:t>
            </a:r>
          </a:p>
          <a:p>
            <a:pPr marL="0" indent="0">
              <a:lnSpc>
                <a:spcPct val="90000"/>
              </a:lnSpc>
              <a:buNone/>
            </a:pPr>
            <a:r>
              <a:rPr lang="en-GB" altLang="en-US" dirty="0"/>
              <a:t>Chief Dental Officer</a:t>
            </a:r>
          </a:p>
          <a:p>
            <a:pPr marL="0" indent="0">
              <a:lnSpc>
                <a:spcPct val="90000"/>
              </a:lnSpc>
              <a:buNone/>
            </a:pPr>
            <a:endParaRPr lang="en-GB" altLang="en-US" dirty="0"/>
          </a:p>
          <a:p>
            <a:pPr lvl="1">
              <a:lnSpc>
                <a:spcPct val="90000"/>
              </a:lnSpc>
            </a:pPr>
            <a:r>
              <a:rPr lang="en-GB" altLang="en-US" sz="2600" dirty="0">
                <a:solidFill>
                  <a:prstClr val="black"/>
                </a:solidFill>
              </a:rPr>
              <a:t>Provides professional support to the Minister, MLAs, and civil servants</a:t>
            </a:r>
          </a:p>
          <a:p>
            <a:pPr marL="0" indent="0">
              <a:lnSpc>
                <a:spcPct val="90000"/>
              </a:lnSpc>
              <a:buNone/>
            </a:pPr>
            <a:endParaRPr lang="en-GB" altLang="en-US" dirty="0"/>
          </a:p>
        </p:txBody>
      </p:sp>
    </p:spTree>
    <p:extLst>
      <p:ext uri="{BB962C8B-B14F-4D97-AF65-F5344CB8AC3E}">
        <p14:creationId xmlns:p14="http://schemas.microsoft.com/office/powerpoint/2010/main" val="891126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60DB-751C-4B46-BEEA-B2FD3090AD04}"/>
              </a:ext>
            </a:extLst>
          </p:cNvPr>
          <p:cNvSpPr>
            <a:spLocks noGrp="1"/>
          </p:cNvSpPr>
          <p:nvPr>
            <p:ph type="title"/>
          </p:nvPr>
        </p:nvSpPr>
        <p:spPr/>
        <p:txBody>
          <a:bodyPr>
            <a:normAutofit/>
          </a:bodyPr>
          <a:lstStyle/>
          <a:p>
            <a:r>
              <a:rPr lang="en-GB" sz="3200" dirty="0"/>
              <a:t>Out of Hours Arrangements</a:t>
            </a:r>
          </a:p>
        </p:txBody>
      </p:sp>
      <p:sp>
        <p:nvSpPr>
          <p:cNvPr id="3" name="Content Placeholder 2">
            <a:extLst>
              <a:ext uri="{FF2B5EF4-FFF2-40B4-BE49-F238E27FC236}">
                <a16:creationId xmlns:a16="http://schemas.microsoft.com/office/drawing/2014/main" id="{5F196F34-F1FF-4FDA-AE8F-4BA8D01D40BF}"/>
              </a:ext>
            </a:extLst>
          </p:cNvPr>
          <p:cNvSpPr>
            <a:spLocks noGrp="1"/>
          </p:cNvSpPr>
          <p:nvPr>
            <p:ph idx="1"/>
          </p:nvPr>
        </p:nvSpPr>
        <p:spPr/>
        <p:txBody>
          <a:bodyPr>
            <a:normAutofit fontScale="40000" lnSpcReduction="20000"/>
          </a:bodyPr>
          <a:lstStyle/>
          <a:p>
            <a:pPr>
              <a:spcBef>
                <a:spcPct val="0"/>
              </a:spcBef>
              <a:buNone/>
              <a:defRPr/>
            </a:pPr>
            <a:r>
              <a:rPr lang="en-GB" altLang="en-US" sz="5500" i="1" dirty="0">
                <a:cs typeface="Arial" pitchFamily="34" charset="0"/>
              </a:rPr>
              <a:t>Under GDS regulations dentists </a:t>
            </a:r>
            <a:r>
              <a:rPr lang="en-GB" altLang="en-US" sz="5500" i="1" dirty="0">
                <a:solidFill>
                  <a:srgbClr val="FF0000"/>
                </a:solidFill>
                <a:cs typeface="Arial" pitchFamily="34" charset="0"/>
              </a:rPr>
              <a:t>‘are required to make reasonable arrangements to ensure that a patient requiring prompt care and treatment will receive such care and treatment as soon as appropriate either from him/herself, or from another dentist ‘                                        </a:t>
            </a:r>
            <a:r>
              <a:rPr lang="en-GB" altLang="en-US" sz="5500" dirty="0">
                <a:cs typeface="Arial" pitchFamily="34" charset="0"/>
              </a:rPr>
              <a:t>(HPSS GDS Regulations NI 1993</a:t>
            </a:r>
            <a:r>
              <a:rPr lang="en-GB" altLang="en-US" sz="5500" i="1" dirty="0">
                <a:cs typeface="Arial" pitchFamily="34" charset="0"/>
              </a:rPr>
              <a:t>) </a:t>
            </a:r>
          </a:p>
          <a:p>
            <a:pPr>
              <a:spcBef>
                <a:spcPct val="0"/>
              </a:spcBef>
              <a:defRPr/>
            </a:pPr>
            <a:endParaRPr lang="en-GB" sz="4200" dirty="0"/>
          </a:p>
          <a:p>
            <a:pPr>
              <a:spcBef>
                <a:spcPct val="0"/>
              </a:spcBef>
              <a:defRPr/>
            </a:pPr>
            <a:r>
              <a:rPr lang="en-GB" sz="5500" dirty="0"/>
              <a:t>Emergency Dental Clinics (EDCs) situated at Dalriada Urgent Care (DUC), Carlisle (Belfast), and Victoria House (Armagh) are in place to cover Saturdays, Sundays, and recognised Public Holidays</a:t>
            </a:r>
          </a:p>
          <a:p>
            <a:pPr>
              <a:spcBef>
                <a:spcPct val="0"/>
              </a:spcBef>
              <a:defRPr/>
            </a:pPr>
            <a:endParaRPr lang="en-GB" sz="5500" dirty="0"/>
          </a:p>
          <a:p>
            <a:pPr>
              <a:spcBef>
                <a:spcPct val="0"/>
              </a:spcBef>
              <a:defRPr/>
            </a:pPr>
            <a:r>
              <a:rPr lang="en-GB" sz="5500" i="1" dirty="0"/>
              <a:t>Only dentists who have applied to join an EDC rota are permitted to avail of this service </a:t>
            </a:r>
            <a:r>
              <a:rPr lang="en-GB" sz="5500" dirty="0"/>
              <a:t>.                                                                                     To join a rota please email your details to: </a:t>
            </a:r>
            <a:r>
              <a:rPr lang="en-GB" sz="5500" dirty="0">
                <a:hlinkClick r:id="rId2"/>
              </a:rPr>
              <a:t> edc@duc.hscni.net</a:t>
            </a:r>
            <a:endParaRPr lang="en-GB" sz="5500" dirty="0"/>
          </a:p>
          <a:p>
            <a:pPr>
              <a:spcBef>
                <a:spcPct val="0"/>
              </a:spcBef>
              <a:defRPr/>
            </a:pPr>
            <a:endParaRPr lang="en-GB" altLang="en-US" sz="5500" i="1" dirty="0">
              <a:solidFill>
                <a:schemeClr val="accent6">
                  <a:lumMod val="75000"/>
                </a:schemeClr>
              </a:solidFill>
              <a:cs typeface="Arial" pitchFamily="34" charset="0"/>
            </a:endParaRPr>
          </a:p>
          <a:p>
            <a:pPr>
              <a:spcBef>
                <a:spcPct val="0"/>
              </a:spcBef>
              <a:defRPr/>
            </a:pPr>
            <a:r>
              <a:rPr lang="en-GB" sz="5500" b="1" dirty="0">
                <a:solidFill>
                  <a:schemeClr val="accent6">
                    <a:lumMod val="75000"/>
                  </a:schemeClr>
                </a:solidFill>
              </a:rPr>
              <a:t>NB - Local arrangements are in place for patients in the West</a:t>
            </a:r>
          </a:p>
          <a:p>
            <a:pPr>
              <a:spcBef>
                <a:spcPct val="0"/>
              </a:spcBef>
              <a:buNone/>
              <a:defRPr/>
            </a:pPr>
            <a:endParaRPr lang="en-GB" altLang="en-US" sz="4200" b="1" i="1" dirty="0">
              <a:cs typeface="Arial" pitchFamily="34" charset="0"/>
            </a:endParaRPr>
          </a:p>
          <a:p>
            <a:pPr>
              <a:spcBef>
                <a:spcPct val="0"/>
              </a:spcBef>
              <a:buNone/>
              <a:defRPr/>
            </a:pPr>
            <a:endParaRPr lang="en-GB" altLang="en-US" sz="4200" i="1" dirty="0">
              <a:cs typeface="Arial" pitchFamily="34" charset="0"/>
            </a:endParaRPr>
          </a:p>
          <a:p>
            <a:pPr>
              <a:spcBef>
                <a:spcPct val="0"/>
              </a:spcBef>
              <a:buNone/>
              <a:defRPr/>
            </a:pPr>
            <a:endParaRPr lang="en-GB" altLang="en-US" sz="3600" i="1" dirty="0">
              <a:cs typeface="Arial" pitchFamily="34" charset="0"/>
            </a:endParaRPr>
          </a:p>
          <a:p>
            <a:endParaRPr lang="en-GB" dirty="0"/>
          </a:p>
        </p:txBody>
      </p:sp>
    </p:spTree>
    <p:extLst>
      <p:ext uri="{BB962C8B-B14F-4D97-AF65-F5344CB8AC3E}">
        <p14:creationId xmlns:p14="http://schemas.microsoft.com/office/powerpoint/2010/main" val="89233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2ADA-6AE7-4DE1-A714-3AADAF323A68}"/>
              </a:ext>
            </a:extLst>
          </p:cNvPr>
          <p:cNvSpPr>
            <a:spLocks noGrp="1"/>
          </p:cNvSpPr>
          <p:nvPr>
            <p:ph type="title"/>
          </p:nvPr>
        </p:nvSpPr>
        <p:spPr/>
        <p:txBody>
          <a:bodyPr/>
          <a:lstStyle/>
          <a:p>
            <a:r>
              <a:rPr lang="en-GB" dirty="0"/>
              <a:t>OOH continued</a:t>
            </a:r>
          </a:p>
        </p:txBody>
      </p:sp>
      <p:sp>
        <p:nvSpPr>
          <p:cNvPr id="3" name="Content Placeholder 2">
            <a:extLst>
              <a:ext uri="{FF2B5EF4-FFF2-40B4-BE49-F238E27FC236}">
                <a16:creationId xmlns:a16="http://schemas.microsoft.com/office/drawing/2014/main" id="{FDF6AE8F-522C-4C1A-A82A-DC26E1D0B2FF}"/>
              </a:ext>
            </a:extLst>
          </p:cNvPr>
          <p:cNvSpPr>
            <a:spLocks noGrp="1"/>
          </p:cNvSpPr>
          <p:nvPr>
            <p:ph idx="1"/>
          </p:nvPr>
        </p:nvSpPr>
        <p:spPr/>
        <p:txBody>
          <a:bodyPr>
            <a:normAutofit/>
          </a:bodyPr>
          <a:lstStyle/>
          <a:p>
            <a:r>
              <a:rPr lang="en-GB" altLang="en-US" sz="2800" i="1" dirty="0">
                <a:cs typeface="Arial" pitchFamily="34" charset="0"/>
              </a:rPr>
              <a:t>A standardised telephone message in each participating practice will direct patients to a telephone triage service in DUC  </a:t>
            </a:r>
          </a:p>
          <a:p>
            <a:endParaRPr lang="en-GB" altLang="en-US" sz="2800" i="1" dirty="0">
              <a:cs typeface="Arial" pitchFamily="34" charset="0"/>
            </a:endParaRPr>
          </a:p>
          <a:p>
            <a:r>
              <a:rPr lang="en-GB" altLang="en-US" sz="2800" i="1" dirty="0">
                <a:cs typeface="Arial" pitchFamily="34" charset="0"/>
              </a:rPr>
              <a:t>Indemnity is NOT provided by any EDC site. Dentists work under their own Indemnity and are responsible to ensure they have the correct and valid indemnity to cover them for working at the EDC site – inform indemnifier!</a:t>
            </a:r>
          </a:p>
          <a:p>
            <a:endParaRPr lang="en-GB" dirty="0"/>
          </a:p>
        </p:txBody>
      </p:sp>
    </p:spTree>
    <p:extLst>
      <p:ext uri="{BB962C8B-B14F-4D97-AF65-F5344CB8AC3E}">
        <p14:creationId xmlns:p14="http://schemas.microsoft.com/office/powerpoint/2010/main" val="2438480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ChangeArrowheads="1"/>
          </p:cNvSpPr>
          <p:nvPr/>
        </p:nvSpPr>
        <p:spPr bwMode="auto">
          <a:xfrm>
            <a:off x="450851" y="1125229"/>
            <a:ext cx="383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5</a:t>
            </a:r>
          </a:p>
        </p:txBody>
      </p:sp>
      <p:sp>
        <p:nvSpPr>
          <p:cNvPr id="5" name="Rectangle 2"/>
          <p:cNvSpPr>
            <a:spLocks noChangeArrowheads="1"/>
          </p:cNvSpPr>
          <p:nvPr/>
        </p:nvSpPr>
        <p:spPr bwMode="auto">
          <a:xfrm>
            <a:off x="483345" y="1988840"/>
            <a:ext cx="38747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Adverse Incidents</a:t>
            </a:r>
          </a:p>
          <a:p>
            <a:pPr eaLnBrk="1" hangingPunct="1">
              <a:spcBef>
                <a:spcPct val="0"/>
              </a:spcBef>
              <a:buClrTx/>
              <a:buSzTx/>
              <a:buFontTx/>
              <a:buNone/>
            </a:pPr>
            <a:r>
              <a:rPr lang="en-GB" altLang="en-US" sz="3200" dirty="0"/>
              <a:t>Complaints</a:t>
            </a:r>
          </a:p>
          <a:p>
            <a:pPr eaLnBrk="1" hangingPunct="1">
              <a:spcBef>
                <a:spcPct val="0"/>
              </a:spcBef>
              <a:buClrTx/>
              <a:buSzTx/>
              <a:buFontTx/>
              <a:buNone/>
            </a:pPr>
            <a:r>
              <a:rPr lang="en-GB" altLang="en-US" sz="3200" dirty="0"/>
              <a:t>Referrals</a:t>
            </a:r>
          </a:p>
          <a:p>
            <a:pPr eaLnBrk="1" hangingPunct="1">
              <a:spcBef>
                <a:spcPct val="0"/>
              </a:spcBef>
              <a:buClrTx/>
              <a:buSzTx/>
              <a:buFontTx/>
              <a:buNone/>
            </a:pPr>
            <a:r>
              <a:rPr lang="en-GB" altLang="en-US" sz="3200" dirty="0"/>
              <a:t>Occupational Health</a:t>
            </a:r>
          </a:p>
        </p:txBody>
      </p:sp>
      <p:pic>
        <p:nvPicPr>
          <p:cNvPr id="7170" name="Picture 2" descr="Mishmash of Miscellaneous – EVST 100: Intro to the 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80928"/>
            <a:ext cx="3438128" cy="300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06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1341438"/>
            <a:ext cx="8229600" cy="1143000"/>
          </a:xfrm>
          <a:prstGeom prst="rect">
            <a:avLst/>
          </a:prstGeom>
        </p:spPr>
        <p:txBody>
          <a:bodyPr/>
          <a:lstStyle/>
          <a:p>
            <a:pPr>
              <a:defRPr/>
            </a:pPr>
            <a:r>
              <a:rPr lang="en-GB" b="1" kern="0" dirty="0">
                <a:latin typeface="+mj-lt"/>
                <a:ea typeface="+mj-ea"/>
                <a:cs typeface="+mj-cs"/>
              </a:rPr>
              <a:t>What is an Adverse Incident? </a:t>
            </a:r>
          </a:p>
        </p:txBody>
      </p:sp>
      <p:sp>
        <p:nvSpPr>
          <p:cNvPr id="90115" name="Rectangle 3"/>
          <p:cNvSpPr txBox="1">
            <a:spLocks noChangeArrowheads="1"/>
          </p:cNvSpPr>
          <p:nvPr/>
        </p:nvSpPr>
        <p:spPr bwMode="auto">
          <a:xfrm>
            <a:off x="395288" y="2852738"/>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r>
              <a:rPr lang="en-GB" altLang="en-US" b="1"/>
              <a:t>“Any event or circumstance that could have or did lead to harm, loss or damage to people, property, environment or reputation.”</a:t>
            </a:r>
            <a:r>
              <a:rPr lang="en-GB" altLang="en-US" sz="2400" b="1"/>
              <a:t> </a:t>
            </a:r>
          </a:p>
          <a:p>
            <a:pPr algn="ctr" eaLnBrk="1" hangingPunct="1"/>
            <a:r>
              <a:rPr lang="en-GB" altLang="en-US" sz="2400" b="1"/>
              <a:t>This includes “near misses”</a:t>
            </a:r>
            <a:endParaRPr lang="en-GB" altLang="en-US" sz="2400"/>
          </a:p>
          <a:p>
            <a:pPr eaLnBrk="1" hangingPunct="1"/>
            <a:endParaRPr lang="en-GB" altLang="en-US" sz="2000"/>
          </a:p>
        </p:txBody>
      </p:sp>
    </p:spTree>
    <p:extLst>
      <p:ext uri="{BB962C8B-B14F-4D97-AF65-F5344CB8AC3E}">
        <p14:creationId xmlns:p14="http://schemas.microsoft.com/office/powerpoint/2010/main" val="3699143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9"/>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4000">
              <a:latin typeface="Calibri" pitchFamily="34" charset="0"/>
            </a:endParaRPr>
          </a:p>
        </p:txBody>
      </p:sp>
      <p:graphicFrame>
        <p:nvGraphicFramePr>
          <p:cNvPr id="3" name="Diagram 2"/>
          <p:cNvGraphicFramePr/>
          <p:nvPr>
            <p:extLst>
              <p:ext uri="{D42A27DB-BD31-4B8C-83A1-F6EECF244321}">
                <p14:modId xmlns:p14="http://schemas.microsoft.com/office/powerpoint/2010/main" val="1660596872"/>
              </p:ext>
            </p:extLst>
          </p:nvPr>
        </p:nvGraphicFramePr>
        <p:xfrm>
          <a:off x="395288" y="1219200"/>
          <a:ext cx="8534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3"/>
          <p:cNvSpPr txBox="1">
            <a:spLocks noChangeArrowheads="1"/>
          </p:cNvSpPr>
          <p:nvPr/>
        </p:nvSpPr>
        <p:spPr bwMode="auto">
          <a:xfrm>
            <a:off x="395288" y="3195638"/>
            <a:ext cx="80930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charset="0"/>
              </a:defRPr>
            </a:lvl1pPr>
            <a:lvl2pPr marL="742950" indent="-285750" eaLnBrk="0" hangingPunct="0">
              <a:spcBef>
                <a:spcPct val="20000"/>
              </a:spcBef>
              <a:buClr>
                <a:schemeClr val="tx1"/>
              </a:buClr>
              <a:buSzPct val="90000"/>
              <a:buChar char="–"/>
              <a:defRPr sz="2400">
                <a:solidFill>
                  <a:schemeClr val="tx1"/>
                </a:solidFill>
                <a:latin typeface="Arial"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charset="0"/>
              </a:defRPr>
            </a:lvl9pPr>
          </a:lstStyle>
          <a:p>
            <a:pPr marL="182563" indent="-182563" eaLnBrk="1" hangingPunct="1">
              <a:spcBef>
                <a:spcPct val="50000"/>
              </a:spcBef>
              <a:buClrTx/>
              <a:buSzTx/>
              <a:buFontTx/>
              <a:buChar char="•"/>
              <a:defRPr/>
            </a:pPr>
            <a:r>
              <a:rPr lang="en-GB" altLang="en-US" sz="2400" dirty="0">
                <a:latin typeface="Calibri" pitchFamily="34" charset="0"/>
              </a:rPr>
              <a:t>Significant Event: </a:t>
            </a:r>
            <a:r>
              <a:rPr lang="en-GB" altLang="en-US" sz="1400" b="1" dirty="0">
                <a:solidFill>
                  <a:srgbClr val="33CC33"/>
                </a:solidFill>
                <a:latin typeface="Calibri" pitchFamily="34" charset="0"/>
              </a:rPr>
              <a:t>-</a:t>
            </a:r>
            <a:r>
              <a:rPr lang="en-GB" altLang="en-US" sz="2400" dirty="0">
                <a:latin typeface="Calibri" pitchFamily="34" charset="0"/>
              </a:rPr>
              <a:t> Within Practice, discussed over coffee, specific to practice, solved by practice, no learning outside Practice</a:t>
            </a:r>
          </a:p>
          <a:p>
            <a:pPr marL="182563" indent="-182563" eaLnBrk="1" hangingPunct="1">
              <a:spcBef>
                <a:spcPct val="50000"/>
              </a:spcBef>
              <a:buClrTx/>
              <a:buSzTx/>
              <a:buFontTx/>
              <a:buChar char="•"/>
              <a:defRPr/>
            </a:pPr>
            <a:r>
              <a:rPr lang="en-GB" altLang="en-US" sz="2400" dirty="0">
                <a:latin typeface="Calibri" pitchFamily="34" charset="0"/>
              </a:rPr>
              <a:t>Adverse Incident:</a:t>
            </a:r>
            <a:r>
              <a:rPr lang="en-GB" altLang="en-US" sz="2400" dirty="0">
                <a:solidFill>
                  <a:srgbClr val="33CC33"/>
                </a:solidFill>
                <a:latin typeface="Calibri" pitchFamily="34" charset="0"/>
              </a:rPr>
              <a:t> </a:t>
            </a:r>
            <a:r>
              <a:rPr lang="en-GB" altLang="en-US" sz="2400" b="1" dirty="0">
                <a:solidFill>
                  <a:srgbClr val="33CC33"/>
                </a:solidFill>
                <a:latin typeface="Calibri" pitchFamily="34" charset="0"/>
              </a:rPr>
              <a:t>-</a:t>
            </a:r>
            <a:r>
              <a:rPr lang="en-GB" altLang="en-US" sz="2400" dirty="0">
                <a:latin typeface="Calibri" pitchFamily="34" charset="0"/>
              </a:rPr>
              <a:t> Within/involving Practice, could happen to another Practice, may/may not be solvable by Practice, </a:t>
            </a:r>
            <a:r>
              <a:rPr lang="en-GB" altLang="en-US" sz="2400" dirty="0">
                <a:solidFill>
                  <a:schemeClr val="accent6">
                    <a:lumMod val="75000"/>
                  </a:schemeClr>
                </a:solidFill>
                <a:latin typeface="Calibri" pitchFamily="34" charset="0"/>
              </a:rPr>
              <a:t>potential learning for other practices </a:t>
            </a:r>
            <a:r>
              <a:rPr lang="en-GB" altLang="en-US" sz="2400" dirty="0">
                <a:latin typeface="Calibri" pitchFamily="34" charset="0"/>
              </a:rPr>
              <a:t>(individual /trend) </a:t>
            </a:r>
          </a:p>
          <a:p>
            <a:pPr eaLnBrk="1" hangingPunct="1">
              <a:spcBef>
                <a:spcPct val="50000"/>
              </a:spcBef>
              <a:buClrTx/>
              <a:buSzTx/>
              <a:buFontTx/>
              <a:buChar char="•"/>
              <a:defRPr/>
            </a:pPr>
            <a:r>
              <a:rPr lang="en-GB" altLang="en-US" sz="2400" dirty="0">
                <a:latin typeface="Calibri" pitchFamily="34" charset="0"/>
              </a:rPr>
              <a:t>Serious Adverse incident: </a:t>
            </a:r>
            <a:r>
              <a:rPr lang="en-GB" altLang="en-US" sz="1400" b="1" dirty="0">
                <a:solidFill>
                  <a:srgbClr val="33CC33"/>
                </a:solidFill>
                <a:latin typeface="Calibri" pitchFamily="34" charset="0"/>
              </a:rPr>
              <a:t>-</a:t>
            </a:r>
            <a:r>
              <a:rPr lang="en-GB" altLang="en-US" sz="2400" dirty="0">
                <a:latin typeface="Calibri" pitchFamily="34" charset="0"/>
              </a:rPr>
              <a:t> As for AI but meets SAI criteria </a:t>
            </a:r>
          </a:p>
          <a:p>
            <a:pPr eaLnBrk="1" hangingPunct="1">
              <a:spcBef>
                <a:spcPct val="0"/>
              </a:spcBef>
              <a:buClrTx/>
              <a:buSzTx/>
              <a:buFontTx/>
              <a:buNone/>
              <a:defRPr/>
            </a:pPr>
            <a:endParaRPr lang="en-GB" altLang="en-US" sz="4000" dirty="0">
              <a:latin typeface="Calibri" pitchFamily="34" charset="0"/>
            </a:endParaRPr>
          </a:p>
        </p:txBody>
      </p:sp>
    </p:spTree>
    <p:extLst>
      <p:ext uri="{BB962C8B-B14F-4D97-AF65-F5344CB8AC3E}">
        <p14:creationId xmlns:p14="http://schemas.microsoft.com/office/powerpoint/2010/main" val="1777174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304925"/>
            <a:ext cx="8229600" cy="844550"/>
          </a:xfrm>
          <a:prstGeom prst="rect">
            <a:avLst/>
          </a:prstGeom>
        </p:spPr>
        <p:txBody>
          <a:bodyPr/>
          <a:lstStyle/>
          <a:p>
            <a:pPr>
              <a:defRPr/>
            </a:pPr>
            <a:r>
              <a:rPr lang="en-GB" sz="3200" b="1" kern="0" dirty="0">
                <a:ea typeface="+mj-ea"/>
                <a:cs typeface="+mj-cs"/>
              </a:rPr>
              <a:t>GDS examples of AI (single event)</a:t>
            </a:r>
          </a:p>
        </p:txBody>
      </p:sp>
      <p:sp>
        <p:nvSpPr>
          <p:cNvPr id="3" name="Rectangle 3"/>
          <p:cNvSpPr txBox="1">
            <a:spLocks noChangeArrowheads="1"/>
          </p:cNvSpPr>
          <p:nvPr/>
        </p:nvSpPr>
        <p:spPr bwMode="auto">
          <a:xfrm>
            <a:off x="468313" y="2565400"/>
            <a:ext cx="82296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75000"/>
              </a:spcBef>
              <a:buFont typeface="Wingdings" pitchFamily="2" charset="2"/>
              <a:buChar char="q"/>
            </a:pPr>
            <a:r>
              <a:rPr lang="en-GB" altLang="en-US" sz="2400" dirty="0"/>
              <a:t>Prescription pad goes missing</a:t>
            </a:r>
          </a:p>
          <a:p>
            <a:pPr eaLnBrk="1" hangingPunct="1">
              <a:spcBef>
                <a:spcPct val="75000"/>
              </a:spcBef>
              <a:buFont typeface="Wingdings" pitchFamily="2" charset="2"/>
              <a:buChar char="q"/>
            </a:pPr>
            <a:r>
              <a:rPr lang="en-GB" altLang="en-US" sz="2400" dirty="0"/>
              <a:t>Sharps injury from a non-sterile needle</a:t>
            </a:r>
          </a:p>
          <a:p>
            <a:pPr eaLnBrk="1" hangingPunct="1">
              <a:spcBef>
                <a:spcPct val="75000"/>
              </a:spcBef>
              <a:buFont typeface="Wingdings" pitchFamily="2" charset="2"/>
              <a:buChar char="q"/>
            </a:pPr>
            <a:r>
              <a:rPr lang="en-GB" altLang="en-US" sz="2400" dirty="0"/>
              <a:t>A patient is admitted to hospital with a spreading oral infection after receiving dental treatment</a:t>
            </a:r>
          </a:p>
          <a:p>
            <a:pPr eaLnBrk="1" hangingPunct="1">
              <a:spcBef>
                <a:spcPct val="75000"/>
              </a:spcBef>
              <a:buFont typeface="Wingdings" pitchFamily="2" charset="2"/>
              <a:buChar char="q"/>
            </a:pPr>
            <a:r>
              <a:rPr lang="en-GB" altLang="en-US" sz="2400" dirty="0"/>
              <a:t>Loss / misuse of patient data</a:t>
            </a:r>
          </a:p>
          <a:p>
            <a:pPr eaLnBrk="1" hangingPunct="1">
              <a:spcBef>
                <a:spcPct val="75000"/>
              </a:spcBef>
              <a:buFont typeface="Arial" pitchFamily="34" charset="0"/>
              <a:buNone/>
            </a:pPr>
            <a:endParaRPr lang="en-GB" altLang="en-US" sz="2400" dirty="0"/>
          </a:p>
          <a:p>
            <a:pPr eaLnBrk="1" hangingPunct="1"/>
            <a:endParaRPr lang="en-GB" altLang="en-US" sz="2400" dirty="0"/>
          </a:p>
        </p:txBody>
      </p:sp>
    </p:spTree>
    <p:extLst>
      <p:ext uri="{BB962C8B-B14F-4D97-AF65-F5344CB8AC3E}">
        <p14:creationId xmlns:p14="http://schemas.microsoft.com/office/powerpoint/2010/main" val="249443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txBox="1">
            <a:spLocks/>
          </p:cNvSpPr>
          <p:nvPr/>
        </p:nvSpPr>
        <p:spPr bwMode="auto">
          <a:xfrm>
            <a:off x="395288" y="764705"/>
            <a:ext cx="82296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spcBef>
                <a:spcPct val="0"/>
              </a:spcBef>
              <a:buClrTx/>
              <a:buSzTx/>
              <a:buFontTx/>
              <a:buNone/>
            </a:pPr>
            <a:r>
              <a:rPr lang="en-GB" altLang="en-US" sz="3600" b="1" dirty="0"/>
              <a:t>When should an adverse incident</a:t>
            </a:r>
          </a:p>
          <a:p>
            <a:pPr>
              <a:spcBef>
                <a:spcPct val="0"/>
              </a:spcBef>
              <a:buClrTx/>
              <a:buSzTx/>
              <a:buFontTx/>
              <a:buNone/>
            </a:pPr>
            <a:r>
              <a:rPr lang="en-GB" altLang="en-US" sz="3600" b="1" dirty="0"/>
              <a:t> be reported? </a:t>
            </a:r>
            <a:endParaRPr lang="en-US" altLang="en-US" sz="3600" b="1" dirty="0"/>
          </a:p>
        </p:txBody>
      </p:sp>
      <p:sp>
        <p:nvSpPr>
          <p:cNvPr id="92163" name="Content Placeholder 2"/>
          <p:cNvSpPr txBox="1">
            <a:spLocks/>
          </p:cNvSpPr>
          <p:nvPr/>
        </p:nvSpPr>
        <p:spPr bwMode="auto">
          <a:xfrm>
            <a:off x="468313" y="2060848"/>
            <a:ext cx="7704137" cy="42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buFont typeface="Arial" pitchFamily="34" charset="0"/>
              <a:buChar char="•"/>
            </a:pPr>
            <a:r>
              <a:rPr lang="en-GB" altLang="en-US" sz="2800" dirty="0"/>
              <a:t>It should be an immediate response to the occurrence…don’t investigate first!</a:t>
            </a:r>
          </a:p>
          <a:p>
            <a:pPr marL="0" indent="0"/>
            <a:endParaRPr lang="en-GB" altLang="en-US" sz="2800" dirty="0"/>
          </a:p>
          <a:p>
            <a:pPr>
              <a:buFont typeface="Arial" pitchFamily="34" charset="0"/>
              <a:buChar char="•"/>
            </a:pPr>
            <a:r>
              <a:rPr lang="en-GB" altLang="en-US" sz="2800" dirty="0"/>
              <a:t>If the incident is related to the sudden or unexpected death of a patient then….within 24 hours</a:t>
            </a:r>
          </a:p>
          <a:p>
            <a:pPr marL="0" indent="0"/>
            <a:endParaRPr lang="en-GB" altLang="en-US" sz="2800" dirty="0"/>
          </a:p>
          <a:p>
            <a:pPr>
              <a:buFont typeface="Arial" pitchFamily="34" charset="0"/>
              <a:buChar char="•"/>
            </a:pPr>
            <a:r>
              <a:rPr lang="en-GB" altLang="en-US" sz="2800" dirty="0"/>
              <a:t> All other adverse incidents should be reported within 72 hours</a:t>
            </a:r>
            <a:endParaRPr lang="en-US" altLang="en-US" sz="2800" dirty="0"/>
          </a:p>
        </p:txBody>
      </p:sp>
    </p:spTree>
    <p:extLst>
      <p:ext uri="{BB962C8B-B14F-4D97-AF65-F5344CB8AC3E}">
        <p14:creationId xmlns:p14="http://schemas.microsoft.com/office/powerpoint/2010/main" val="546562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a:t>Complaints</a:t>
            </a:r>
          </a:p>
        </p:txBody>
      </p:sp>
      <p:sp>
        <p:nvSpPr>
          <p:cNvPr id="93187" name="Content Placeholder 2"/>
          <p:cNvSpPr>
            <a:spLocks noGrp="1"/>
          </p:cNvSpPr>
          <p:nvPr>
            <p:ph idx="1"/>
          </p:nvPr>
        </p:nvSpPr>
        <p:spPr/>
        <p:txBody>
          <a:bodyPr>
            <a:normAutofit fontScale="92500" lnSpcReduction="10000"/>
          </a:bodyPr>
          <a:lstStyle/>
          <a:p>
            <a:pPr marL="0" indent="0">
              <a:buNone/>
            </a:pPr>
            <a:r>
              <a:rPr lang="en-GB" altLang="en-US" sz="2800" dirty="0"/>
              <a:t>Definition</a:t>
            </a:r>
            <a:r>
              <a:rPr lang="en-GB" altLang="en-US" sz="2800" dirty="0">
                <a:solidFill>
                  <a:srgbClr val="FF0000"/>
                </a:solidFill>
              </a:rPr>
              <a:t>  </a:t>
            </a:r>
          </a:p>
          <a:p>
            <a:pPr marL="0" indent="0">
              <a:buNone/>
            </a:pPr>
            <a:r>
              <a:rPr lang="en-GB" altLang="en-US" sz="2800" dirty="0">
                <a:solidFill>
                  <a:srgbClr val="FF0000"/>
                </a:solidFill>
              </a:rPr>
              <a:t>	</a:t>
            </a:r>
            <a:r>
              <a:rPr lang="en-GB" altLang="en-US" sz="2800" b="1" dirty="0">
                <a:solidFill>
                  <a:schemeClr val="accent6"/>
                </a:solidFill>
              </a:rPr>
              <a:t>“Any expression of dissatisfaction which 		requires a response”</a:t>
            </a:r>
          </a:p>
          <a:p>
            <a:pPr marL="0" indent="0">
              <a:buNone/>
            </a:pPr>
            <a:endParaRPr lang="en-GB" altLang="en-US" sz="2800" dirty="0"/>
          </a:p>
          <a:p>
            <a:pPr marL="0" indent="0">
              <a:buNone/>
            </a:pPr>
            <a:r>
              <a:rPr lang="en-GB" altLang="en-US" sz="2800" dirty="0"/>
              <a:t>What practices need to do ….</a:t>
            </a:r>
          </a:p>
          <a:p>
            <a:pPr>
              <a:buFont typeface="Arial" pitchFamily="34" charset="0"/>
              <a:buChar char="•"/>
            </a:pPr>
            <a:r>
              <a:rPr lang="en-GB" altLang="en-US" sz="2400" dirty="0"/>
              <a:t>Appoint a designated practice complaints officer</a:t>
            </a:r>
          </a:p>
          <a:p>
            <a:pPr>
              <a:buFont typeface="Arial" pitchFamily="34" charset="0"/>
              <a:buChar char="•"/>
            </a:pPr>
            <a:r>
              <a:rPr lang="en-GB" altLang="en-US" sz="2400" dirty="0"/>
              <a:t>Develop a Practice-based complaints procedure.</a:t>
            </a:r>
          </a:p>
          <a:p>
            <a:pPr>
              <a:buFont typeface="Arial" pitchFamily="34" charset="0"/>
              <a:buChar char="•"/>
            </a:pPr>
            <a:r>
              <a:rPr lang="en-GB" altLang="en-US" sz="2400" dirty="0"/>
              <a:t>Develop a complaints leaflet for patients</a:t>
            </a:r>
          </a:p>
          <a:p>
            <a:pPr>
              <a:buFont typeface="Arial" pitchFamily="34" charset="0"/>
              <a:buChar char="•"/>
            </a:pPr>
            <a:r>
              <a:rPr lang="en-GB" altLang="en-US" sz="2400" dirty="0"/>
              <a:t>Respond in appropriate timescales</a:t>
            </a:r>
          </a:p>
          <a:p>
            <a:pPr>
              <a:buFont typeface="Arial" pitchFamily="34" charset="0"/>
              <a:buChar char="•"/>
            </a:pPr>
            <a:r>
              <a:rPr lang="en-GB" altLang="en-US" sz="2400" dirty="0"/>
              <a:t>Monitor/take cognisance of issues being raised</a:t>
            </a:r>
          </a:p>
          <a:p>
            <a:pPr>
              <a:buFont typeface="Arial" pitchFamily="34" charset="0"/>
              <a:buChar char="•"/>
            </a:pPr>
            <a:r>
              <a:rPr lang="en-GB" altLang="en-US" sz="2400" dirty="0"/>
              <a:t>Learn from complaints</a:t>
            </a:r>
          </a:p>
          <a:p>
            <a:endParaRPr lang="en-GB" altLang="en-US" sz="3200" dirty="0"/>
          </a:p>
          <a:p>
            <a:endParaRPr lang="en-GB" altLang="en-US" dirty="0"/>
          </a:p>
        </p:txBody>
      </p:sp>
    </p:spTree>
    <p:extLst>
      <p:ext uri="{BB962C8B-B14F-4D97-AF65-F5344CB8AC3E}">
        <p14:creationId xmlns:p14="http://schemas.microsoft.com/office/powerpoint/2010/main" val="2416622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457200" y="692696"/>
            <a:ext cx="8229600" cy="1152128"/>
          </a:xfrm>
        </p:spPr>
        <p:txBody>
          <a:bodyPr>
            <a:normAutofit/>
          </a:bodyPr>
          <a:lstStyle/>
          <a:p>
            <a:r>
              <a:rPr lang="en-GB" altLang="en-US" dirty="0"/>
              <a:t>Referrals</a:t>
            </a:r>
          </a:p>
        </p:txBody>
      </p:sp>
      <p:sp>
        <p:nvSpPr>
          <p:cNvPr id="94211" name="Content Placeholder 4"/>
          <p:cNvSpPr>
            <a:spLocks noGrp="1"/>
          </p:cNvSpPr>
          <p:nvPr>
            <p:ph idx="1"/>
          </p:nvPr>
        </p:nvSpPr>
        <p:spPr>
          <a:xfrm>
            <a:off x="457200" y="2420938"/>
            <a:ext cx="8305800" cy="3816350"/>
          </a:xfrm>
        </p:spPr>
        <p:txBody>
          <a:bodyPr/>
          <a:lstStyle/>
          <a:p>
            <a:pPr eaLnBrk="1" hangingPunct="1">
              <a:buFont typeface="Arial" pitchFamily="34" charset="0"/>
              <a:buChar char="•"/>
            </a:pPr>
            <a:r>
              <a:rPr lang="en-GB" altLang="en-US" sz="2800" dirty="0"/>
              <a:t>Each practitioner is responsible for referring patients for hospital/ specialist care, as appropriate</a:t>
            </a:r>
          </a:p>
          <a:p>
            <a:pPr eaLnBrk="1" hangingPunct="1">
              <a:buFont typeface="Arial" pitchFamily="34" charset="0"/>
              <a:buChar char="•"/>
            </a:pPr>
            <a:r>
              <a:rPr lang="en-GB" altLang="en-US" sz="2800" dirty="0"/>
              <a:t>New practitioners should acquaint themselves with local specialists</a:t>
            </a:r>
          </a:p>
          <a:p>
            <a:pPr eaLnBrk="1" hangingPunct="1">
              <a:buFont typeface="Arial" pitchFamily="34" charset="0"/>
              <a:buChar char="•"/>
            </a:pPr>
            <a:r>
              <a:rPr lang="en-GB" altLang="en-US" sz="2400" dirty="0"/>
              <a:t>Referral Guidelines for Specialist Hospital </a:t>
            </a:r>
            <a:br>
              <a:rPr lang="en-GB" altLang="en-US" sz="2400" dirty="0"/>
            </a:br>
            <a:r>
              <a:rPr lang="en-GB" altLang="en-US" sz="2400" dirty="0"/>
              <a:t>Dental Services (currently under review): </a:t>
            </a:r>
          </a:p>
          <a:p>
            <a:r>
              <a:rPr lang="en-GB" sz="2400" dirty="0">
                <a:hlinkClick r:id="rId3"/>
              </a:rPr>
              <a:t>Referral Guidelines for Hospital Dental Services - Business Services Organisation (BSO) Website</a:t>
            </a:r>
            <a:endParaRPr lang="en-GB" altLang="en-US" dirty="0"/>
          </a:p>
        </p:txBody>
      </p:sp>
    </p:spTree>
    <p:extLst>
      <p:ext uri="{BB962C8B-B14F-4D97-AF65-F5344CB8AC3E}">
        <p14:creationId xmlns:p14="http://schemas.microsoft.com/office/powerpoint/2010/main" val="1844036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980729"/>
            <a:ext cx="8305800" cy="936104"/>
          </a:xfrm>
        </p:spPr>
        <p:txBody>
          <a:bodyPr/>
          <a:lstStyle/>
          <a:p>
            <a:r>
              <a:rPr lang="en-GB" altLang="en-US" dirty="0"/>
              <a:t>Occupational Health</a:t>
            </a:r>
          </a:p>
        </p:txBody>
      </p:sp>
      <p:sp>
        <p:nvSpPr>
          <p:cNvPr id="95235" name="Content Placeholder 2"/>
          <p:cNvSpPr>
            <a:spLocks noGrp="1"/>
          </p:cNvSpPr>
          <p:nvPr>
            <p:ph idx="1"/>
          </p:nvPr>
        </p:nvSpPr>
        <p:spPr>
          <a:xfrm>
            <a:off x="457200" y="2133600"/>
            <a:ext cx="8305800" cy="4103688"/>
          </a:xfrm>
        </p:spPr>
        <p:txBody>
          <a:bodyPr/>
          <a:lstStyle/>
          <a:p>
            <a:r>
              <a:rPr lang="en-GB" altLang="en-US" sz="2400" dirty="0"/>
              <a:t>The SPPG provides an occupational health service for all </a:t>
            </a:r>
          </a:p>
          <a:p>
            <a:r>
              <a:rPr lang="en-GB" altLang="en-US" sz="2400" dirty="0"/>
              <a:t>members of the dental team The contact details are ….</a:t>
            </a:r>
          </a:p>
          <a:p>
            <a:r>
              <a:rPr lang="en-GB" altLang="en-US" sz="2400" b="1" dirty="0"/>
              <a:t>Belfast Trust (Belfast) 			028 9504 0401 </a:t>
            </a:r>
          </a:p>
          <a:p>
            <a:r>
              <a:rPr lang="en-GB" altLang="en-US" sz="2400" b="1" dirty="0"/>
              <a:t>Southern Trust (Armagh) 		             028 3741 2473 </a:t>
            </a:r>
            <a:endParaRPr lang="en-GB" altLang="en-US" sz="2400" dirty="0"/>
          </a:p>
          <a:p>
            <a:r>
              <a:rPr lang="en-GB" altLang="en-US" sz="2400" b="1" dirty="0"/>
              <a:t>Northern Trust (Antrim) 			028 9442 4403 </a:t>
            </a:r>
          </a:p>
          <a:p>
            <a:r>
              <a:rPr lang="en-GB" altLang="en-US" sz="2400" b="1" dirty="0"/>
              <a:t>Western Trust (Derry) 			028 7161 1407 </a:t>
            </a:r>
            <a:endParaRPr lang="en-GB" altLang="en-US" sz="2400" dirty="0"/>
          </a:p>
          <a:p>
            <a:r>
              <a:rPr lang="en-GB" altLang="en-US" sz="2400" b="1" dirty="0"/>
              <a:t>Western Trust (</a:t>
            </a:r>
            <a:r>
              <a:rPr lang="en-GB" altLang="en-US" sz="2400" b="1" dirty="0" err="1"/>
              <a:t>Omagh</a:t>
            </a:r>
            <a:r>
              <a:rPr lang="en-GB" altLang="en-US" sz="2400" b="1" dirty="0"/>
              <a:t>) 			028 8283 5395</a:t>
            </a:r>
          </a:p>
          <a:p>
            <a:r>
              <a:rPr lang="en-GB" altLang="en-US" sz="2400" b="1" dirty="0"/>
              <a:t>Western Trust (Enniskillen) 		028 6638 2342 </a:t>
            </a:r>
            <a:endParaRPr lang="en-GB" altLang="en-US" sz="2400" dirty="0"/>
          </a:p>
          <a:p>
            <a:r>
              <a:rPr lang="en-GB" altLang="en-US" sz="2400" b="1" dirty="0"/>
              <a:t>South-Eastern Trust (Ulster Hospital) 	028 9056 1300 </a:t>
            </a:r>
            <a:endParaRPr lang="en-GB" altLang="en-US" sz="2400" dirty="0"/>
          </a:p>
        </p:txBody>
      </p:sp>
    </p:spTree>
    <p:extLst>
      <p:ext uri="{BB962C8B-B14F-4D97-AF65-F5344CB8AC3E}">
        <p14:creationId xmlns:p14="http://schemas.microsoft.com/office/powerpoint/2010/main" val="145708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268413"/>
            <a:ext cx="8305800" cy="936625"/>
          </a:xfrm>
        </p:spPr>
        <p:txBody>
          <a:bodyPr/>
          <a:lstStyle/>
          <a:p>
            <a:r>
              <a:rPr lang="en-GB" altLang="en-US" sz="3600"/>
              <a:t>Main roles</a:t>
            </a:r>
          </a:p>
        </p:txBody>
      </p:sp>
      <p:sp>
        <p:nvSpPr>
          <p:cNvPr id="33795" name="Content Placeholder 2"/>
          <p:cNvSpPr>
            <a:spLocks noGrp="1"/>
          </p:cNvSpPr>
          <p:nvPr>
            <p:ph idx="1"/>
          </p:nvPr>
        </p:nvSpPr>
        <p:spPr>
          <a:xfrm>
            <a:off x="457200" y="2133600"/>
            <a:ext cx="8305800" cy="4267200"/>
          </a:xfrm>
        </p:spPr>
        <p:txBody>
          <a:bodyPr>
            <a:normAutofit fontScale="92500"/>
          </a:bodyPr>
          <a:lstStyle/>
          <a:p>
            <a:pPr marL="0" indent="0">
              <a:buNone/>
            </a:pPr>
            <a:r>
              <a:rPr lang="en-GB" altLang="en-US" sz="2800" u="sng" dirty="0"/>
              <a:t>RQIA</a:t>
            </a:r>
          </a:p>
          <a:p>
            <a:pPr lvl="1"/>
            <a:r>
              <a:rPr lang="en-GB" altLang="en-US" dirty="0"/>
              <a:t>Registers and inspects all dental practices where ANY private work is carried out (SPPG inspects all practices that declare themselves wholly health service)</a:t>
            </a:r>
          </a:p>
          <a:p>
            <a:pPr marL="0" indent="0">
              <a:buNone/>
            </a:pPr>
            <a:r>
              <a:rPr lang="en-GB" altLang="en-US" sz="2800" u="sng" dirty="0"/>
              <a:t>Trusts </a:t>
            </a:r>
            <a:r>
              <a:rPr lang="en-GB" altLang="en-US" sz="2800" dirty="0"/>
              <a:t>– secondary care and CDS</a:t>
            </a:r>
          </a:p>
          <a:p>
            <a:pPr lvl="1"/>
            <a:r>
              <a:rPr lang="en-GB" altLang="en-US" dirty="0"/>
              <a:t>Are commissioned (in relation to dentistry) to provide hospital and community dental services</a:t>
            </a:r>
          </a:p>
          <a:p>
            <a:pPr marL="0" indent="0">
              <a:buNone/>
            </a:pPr>
            <a:r>
              <a:rPr lang="en-GB" altLang="en-US" sz="2800" u="sng" dirty="0"/>
              <a:t>Patient and Client Council </a:t>
            </a:r>
            <a:r>
              <a:rPr lang="en-GB" altLang="en-US" sz="2800" dirty="0"/>
              <a:t>(PCC)</a:t>
            </a:r>
          </a:p>
          <a:p>
            <a:pPr lvl="1"/>
            <a:r>
              <a:rPr lang="en-GB" altLang="en-US" dirty="0"/>
              <a:t>Advocates on behalf of patients</a:t>
            </a:r>
          </a:p>
          <a:p>
            <a:endParaRPr lang="en-GB" altLang="en-US" dirty="0"/>
          </a:p>
        </p:txBody>
      </p:sp>
    </p:spTree>
    <p:extLst>
      <p:ext uri="{BB962C8B-B14F-4D97-AF65-F5344CB8AC3E}">
        <p14:creationId xmlns:p14="http://schemas.microsoft.com/office/powerpoint/2010/main" val="1572673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95288" y="1341438"/>
            <a:ext cx="8305800" cy="838200"/>
          </a:xfrm>
        </p:spPr>
        <p:txBody>
          <a:bodyPr>
            <a:normAutofit fontScale="90000"/>
          </a:bodyPr>
          <a:lstStyle/>
          <a:p>
            <a:br>
              <a:rPr lang="en-GB" altLang="en-US"/>
            </a:br>
            <a:r>
              <a:rPr lang="en-GB" altLang="en-US"/>
              <a:t>Occupational Health Services</a:t>
            </a:r>
            <a:br>
              <a:rPr lang="en-GB" altLang="en-US"/>
            </a:br>
            <a:endParaRPr lang="en-GB" altLang="en-US"/>
          </a:p>
        </p:txBody>
      </p:sp>
      <p:sp>
        <p:nvSpPr>
          <p:cNvPr id="64515" name="Content Placeholder 2"/>
          <p:cNvSpPr>
            <a:spLocks noGrp="1"/>
          </p:cNvSpPr>
          <p:nvPr>
            <p:ph idx="1"/>
          </p:nvPr>
        </p:nvSpPr>
        <p:spPr>
          <a:xfrm>
            <a:off x="457200" y="2205038"/>
            <a:ext cx="8305800" cy="4464050"/>
          </a:xfrm>
        </p:spPr>
        <p:txBody>
          <a:bodyPr/>
          <a:lstStyle/>
          <a:p>
            <a:pPr>
              <a:defRPr/>
            </a:pPr>
            <a:r>
              <a:rPr lang="en-GB" altLang="en-US" sz="2400" b="1" u="sng" dirty="0"/>
              <a:t>Screening service at the start of employment  </a:t>
            </a:r>
            <a:endParaRPr lang="en-GB" altLang="en-US" sz="2400" dirty="0"/>
          </a:p>
          <a:p>
            <a:pPr marL="0" indent="0">
              <a:buNone/>
              <a:defRPr/>
            </a:pPr>
            <a:r>
              <a:rPr lang="en-GB" altLang="en-US" sz="2000" dirty="0"/>
              <a:t>This is a one off service and from that point, the onus is on the practitioner to inform OH if their status has changed, e.g. a sharps injury with a NON sterile needle, travel to an endemic TB area or high risk behaviour.                                                                                                                            Following such a sharps injury the clock is ticking so </a:t>
            </a:r>
            <a:r>
              <a:rPr lang="en-GB" altLang="en-US" sz="2000" b="1" u="sng" dirty="0"/>
              <a:t>stop</a:t>
            </a:r>
            <a:r>
              <a:rPr lang="en-GB" altLang="en-US" sz="2000" dirty="0"/>
              <a:t> work and deal with it </a:t>
            </a:r>
            <a:r>
              <a:rPr lang="en-GB" altLang="en-US" sz="2000" b="1" u="sng" dirty="0"/>
              <a:t>immediately</a:t>
            </a:r>
            <a:r>
              <a:rPr lang="en-GB" altLang="en-US" sz="2000" dirty="0"/>
              <a:t> following the HSC flowchart (</a:t>
            </a:r>
            <a:r>
              <a:rPr lang="en-GB" altLang="en-US" sz="1800" i="1" dirty="0"/>
              <a:t>Management of Sharps Incidents in Dental Practices &amp; GP Practices) </a:t>
            </a:r>
            <a:r>
              <a:rPr lang="en-GB" altLang="en-US" sz="2000" dirty="0"/>
              <a:t>and practice policy</a:t>
            </a:r>
          </a:p>
          <a:p>
            <a:pPr marL="0" indent="0">
              <a:buNone/>
              <a:defRPr/>
            </a:pPr>
            <a:r>
              <a:rPr lang="en-GB" altLang="en-US" sz="2000" b="1" dirty="0">
                <a:solidFill>
                  <a:schemeClr val="tx2">
                    <a:lumMod val="75000"/>
                  </a:schemeClr>
                </a:solidFill>
              </a:rPr>
              <a:t>Report to the HSCB as an adverse incident</a:t>
            </a:r>
            <a:r>
              <a:rPr lang="en-GB" altLang="en-US" sz="2000" b="1" u="sng" dirty="0">
                <a:solidFill>
                  <a:schemeClr val="tx2">
                    <a:lumMod val="75000"/>
                  </a:schemeClr>
                </a:solidFill>
              </a:rPr>
              <a:t> </a:t>
            </a:r>
          </a:p>
          <a:p>
            <a:pPr>
              <a:defRPr/>
            </a:pPr>
            <a:r>
              <a:rPr lang="en-GB" altLang="en-US" sz="2400" b="1" u="sng" dirty="0"/>
              <a:t>Back pain management</a:t>
            </a:r>
            <a:endParaRPr lang="en-GB" altLang="en-US" sz="2400" dirty="0"/>
          </a:p>
          <a:p>
            <a:pPr>
              <a:defRPr/>
            </a:pPr>
            <a:r>
              <a:rPr lang="en-GB" altLang="en-US" sz="2400" b="1" u="sng" dirty="0"/>
              <a:t>Stress management</a:t>
            </a:r>
            <a:r>
              <a:rPr lang="en-GB" altLang="en-US" sz="2400" dirty="0"/>
              <a:t> </a:t>
            </a:r>
            <a:r>
              <a:rPr lang="en-GB" altLang="en-US" sz="2000" dirty="0"/>
              <a:t>– Don’t suffer in silence. Talk to your colleagues.   </a:t>
            </a:r>
          </a:p>
          <a:p>
            <a:pPr marL="0" indent="0">
              <a:buNone/>
              <a:defRPr/>
            </a:pPr>
            <a:r>
              <a:rPr lang="en-GB" altLang="en-US" sz="2000" dirty="0"/>
              <a:t>      ‘a problem shared……….’</a:t>
            </a:r>
          </a:p>
          <a:p>
            <a:pPr>
              <a:defRPr/>
            </a:pPr>
            <a:endParaRPr lang="en-GB" altLang="en-US" dirty="0"/>
          </a:p>
        </p:txBody>
      </p:sp>
    </p:spTree>
    <p:extLst>
      <p:ext uri="{BB962C8B-B14F-4D97-AF65-F5344CB8AC3E}">
        <p14:creationId xmlns:p14="http://schemas.microsoft.com/office/powerpoint/2010/main" val="443343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90258"/>
            <a:ext cx="3166701" cy="646331"/>
          </a:xfrm>
          <a:prstGeom prst="rect">
            <a:avLst/>
          </a:prstGeom>
        </p:spPr>
        <p:txBody>
          <a:bodyPr wrap="none">
            <a:spAutoFit/>
          </a:bodyPr>
          <a:lstStyle/>
          <a:p>
            <a:pPr>
              <a:defRPr/>
            </a:pPr>
            <a:r>
              <a:rPr lang="en-GB" altLang="en-US" sz="3600" dirty="0">
                <a:ln>
                  <a:solidFill>
                    <a:schemeClr val="accent1">
                      <a:lumMod val="75000"/>
                    </a:schemeClr>
                  </a:solidFill>
                </a:ln>
              </a:rPr>
              <a:t>Overview Part 6</a:t>
            </a:r>
            <a:endParaRPr lang="en-GB" sz="3600" dirty="0">
              <a:ln>
                <a:solidFill>
                  <a:schemeClr val="accent1">
                    <a:lumMod val="75000"/>
                  </a:schemeClr>
                </a:solidFill>
              </a:ln>
            </a:endParaRPr>
          </a:p>
        </p:txBody>
      </p:sp>
      <p:sp>
        <p:nvSpPr>
          <p:cNvPr id="5" name="Rectangle 4"/>
          <p:cNvSpPr/>
          <p:nvPr/>
        </p:nvSpPr>
        <p:spPr>
          <a:xfrm>
            <a:off x="539552" y="1984484"/>
            <a:ext cx="2381806" cy="584775"/>
          </a:xfrm>
          <a:prstGeom prst="rect">
            <a:avLst/>
          </a:prstGeom>
        </p:spPr>
        <p:txBody>
          <a:bodyPr wrap="none">
            <a:spAutoFit/>
          </a:bodyPr>
          <a:lstStyle/>
          <a:p>
            <a:pPr>
              <a:defRPr/>
            </a:pPr>
            <a:r>
              <a:rPr lang="en-GB" altLang="en-US" sz="3200" dirty="0">
                <a:ln>
                  <a:solidFill>
                    <a:schemeClr val="accent1">
                      <a:lumMod val="75000"/>
                    </a:schemeClr>
                  </a:solidFill>
                </a:ln>
              </a:rPr>
              <a:t>Orthodontics</a:t>
            </a:r>
            <a:endParaRPr lang="en-GB" sz="3200" dirty="0">
              <a:ln>
                <a:solidFill>
                  <a:schemeClr val="accent1">
                    <a:lumMod val="75000"/>
                  </a:schemeClr>
                </a:solidFill>
              </a:ln>
            </a:endParaRPr>
          </a:p>
        </p:txBody>
      </p:sp>
      <p:pic>
        <p:nvPicPr>
          <p:cNvPr id="8194" name="Picture 2" descr="Orthodontics | Treatments, Candidacy &amp; Help Finding an Orthodo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527" y="2934197"/>
            <a:ext cx="5796136" cy="266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33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67544" y="692696"/>
            <a:ext cx="8229600" cy="1143000"/>
          </a:xfrm>
        </p:spPr>
        <p:txBody>
          <a:bodyPr/>
          <a:lstStyle/>
          <a:p>
            <a:r>
              <a:rPr lang="en-GB" altLang="en-US" dirty="0"/>
              <a:t>Introduction of IOTN </a:t>
            </a:r>
          </a:p>
        </p:txBody>
      </p:sp>
      <p:sp>
        <p:nvSpPr>
          <p:cNvPr id="98307" name="Content Placeholder 2"/>
          <p:cNvSpPr>
            <a:spLocks noGrp="1"/>
          </p:cNvSpPr>
          <p:nvPr>
            <p:ph idx="1"/>
          </p:nvPr>
        </p:nvSpPr>
        <p:spPr>
          <a:xfrm>
            <a:off x="457200" y="2438400"/>
            <a:ext cx="8305800" cy="3511550"/>
          </a:xfrm>
        </p:spPr>
        <p:txBody>
          <a:bodyPr/>
          <a:lstStyle/>
          <a:p>
            <a:pPr algn="ctr"/>
            <a:r>
              <a:rPr lang="en-GB" altLang="en-US" sz="2800"/>
              <a:t>Since April 2014, all health service orthodontics cases treated and submitted/claimed  for payment of items listed in the SDR, must fulfil the criteria of IOTN ≥3.6</a:t>
            </a:r>
          </a:p>
          <a:p>
            <a:pPr algn="ctr"/>
            <a:r>
              <a:rPr lang="en-GB" altLang="en-US" sz="2800"/>
              <a:t>No prior approval is required but any case submitted for payment and  adjudicated as not achieving this criteria will have the full fee recovered.</a:t>
            </a:r>
          </a:p>
        </p:txBody>
      </p:sp>
    </p:spTree>
    <p:extLst>
      <p:ext uri="{BB962C8B-B14F-4D97-AF65-F5344CB8AC3E}">
        <p14:creationId xmlns:p14="http://schemas.microsoft.com/office/powerpoint/2010/main" val="2421016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ChangeArrowheads="1"/>
          </p:cNvSpPr>
          <p:nvPr/>
        </p:nvSpPr>
        <p:spPr bwMode="auto">
          <a:xfrm>
            <a:off x="450850" y="981075"/>
            <a:ext cx="383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7</a:t>
            </a:r>
          </a:p>
        </p:txBody>
      </p:sp>
      <p:sp>
        <p:nvSpPr>
          <p:cNvPr id="101380" name="Rectangle 3"/>
          <p:cNvSpPr>
            <a:spLocks noChangeArrowheads="1"/>
          </p:cNvSpPr>
          <p:nvPr/>
        </p:nvSpPr>
        <p:spPr bwMode="auto">
          <a:xfrm>
            <a:off x="450850" y="1749117"/>
            <a:ext cx="8453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4000" dirty="0"/>
              <a:t>Prescribing and Prescribing Security</a:t>
            </a:r>
          </a:p>
        </p:txBody>
      </p:sp>
      <p:pic>
        <p:nvPicPr>
          <p:cNvPr id="9218" name="Picture 2" descr="How to reduce the risk of prescribing errors | GP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08920"/>
            <a:ext cx="4681364" cy="313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66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
          <p:cNvPicPr>
            <a:picLocks noChangeAspect="1"/>
          </p:cNvPicPr>
          <p:nvPr/>
        </p:nvPicPr>
        <p:blipFill>
          <a:blip r:embed="rId3">
            <a:extLst>
              <a:ext uri="{28A0092B-C50C-407E-A947-70E740481C1C}">
                <a14:useLocalDpi xmlns:a14="http://schemas.microsoft.com/office/drawing/2010/main" val="0"/>
              </a:ext>
            </a:extLst>
          </a:blip>
          <a:srcRect l="30708" t="21646" r="35030" b="11862"/>
          <a:stretch>
            <a:fillRect/>
          </a:stretch>
        </p:blipFill>
        <p:spPr bwMode="auto">
          <a:xfrm>
            <a:off x="1259632" y="857790"/>
            <a:ext cx="5934174"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050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23850" y="1412875"/>
            <a:ext cx="8305800" cy="1152525"/>
          </a:xfrm>
        </p:spPr>
        <p:txBody>
          <a:bodyPr>
            <a:normAutofit fontScale="90000"/>
          </a:bodyPr>
          <a:lstStyle/>
          <a:p>
            <a:pPr>
              <a:defRPr/>
            </a:pPr>
            <a:br>
              <a:rPr lang="en-GB" altLang="en-US" dirty="0"/>
            </a:br>
            <a:r>
              <a:rPr lang="en-GB" altLang="en-US" dirty="0"/>
              <a:t>What can dentists prescribe?</a:t>
            </a:r>
            <a:br>
              <a:rPr lang="en-GB" altLang="en-US" dirty="0"/>
            </a:br>
            <a:endParaRPr lang="en-GB" altLang="en-US" dirty="0"/>
          </a:p>
        </p:txBody>
      </p:sp>
      <p:sp>
        <p:nvSpPr>
          <p:cNvPr id="67587" name="Content Placeholder 2"/>
          <p:cNvSpPr>
            <a:spLocks noGrp="1"/>
          </p:cNvSpPr>
          <p:nvPr>
            <p:ph idx="1"/>
          </p:nvPr>
        </p:nvSpPr>
        <p:spPr>
          <a:xfrm>
            <a:off x="428625" y="2708920"/>
            <a:ext cx="8305800" cy="3620443"/>
          </a:xfrm>
        </p:spPr>
        <p:txBody>
          <a:bodyPr/>
          <a:lstStyle/>
          <a:p>
            <a:pPr marL="0" indent="0">
              <a:buNone/>
              <a:defRPr/>
            </a:pPr>
            <a:r>
              <a:rPr lang="en-GB" altLang="en-US" sz="2800" dirty="0"/>
              <a:t>For </a:t>
            </a:r>
            <a:r>
              <a:rPr lang="en-GB" altLang="en-US" sz="2800" u="sng" dirty="0"/>
              <a:t>all</a:t>
            </a:r>
            <a:r>
              <a:rPr lang="en-GB" altLang="en-US" sz="2800" dirty="0"/>
              <a:t> prescriptions, dentists should only prescribe medication</a:t>
            </a:r>
          </a:p>
          <a:p>
            <a:pPr>
              <a:defRPr/>
            </a:pPr>
            <a:endParaRPr lang="en-GB" altLang="en-US" sz="1400" dirty="0"/>
          </a:p>
          <a:p>
            <a:pPr lvl="2">
              <a:buFont typeface="Arial" charset="0"/>
              <a:buChar char="•"/>
              <a:defRPr/>
            </a:pPr>
            <a:r>
              <a:rPr lang="en-GB" altLang="en-US" sz="2800" dirty="0"/>
              <a:t>that has uses in dentistry                                           </a:t>
            </a:r>
            <a:r>
              <a:rPr lang="en-GB" altLang="en-US" sz="2800" dirty="0">
                <a:solidFill>
                  <a:srgbClr val="00B050"/>
                </a:solidFill>
              </a:rPr>
              <a:t>NOT for “fear of flying” or to ease back pain</a:t>
            </a:r>
            <a:endParaRPr lang="en-GB" altLang="en-US" sz="2800" dirty="0"/>
          </a:p>
          <a:p>
            <a:pPr lvl="2">
              <a:buFont typeface="Arial" charset="0"/>
              <a:buChar char="•"/>
              <a:defRPr/>
            </a:pPr>
            <a:r>
              <a:rPr lang="en-GB" altLang="en-US" sz="2800" dirty="0"/>
              <a:t>to meet the dental needs of the patient </a:t>
            </a:r>
            <a:r>
              <a:rPr lang="en-GB" altLang="en-US" sz="2800" dirty="0">
                <a:solidFill>
                  <a:srgbClr val="00B050"/>
                </a:solidFill>
              </a:rPr>
              <a:t>clinically appropriate</a:t>
            </a:r>
            <a:endParaRPr lang="en-GB" altLang="en-US" sz="2800" dirty="0"/>
          </a:p>
          <a:p>
            <a:pPr lvl="2">
              <a:buFont typeface="Arial" charset="0"/>
              <a:buChar char="•"/>
              <a:defRPr/>
            </a:pPr>
            <a:r>
              <a:rPr lang="en-GB" altLang="en-US" sz="2800" dirty="0"/>
              <a:t>that he/she is competent in prescribing  </a:t>
            </a:r>
            <a:r>
              <a:rPr lang="en-GB" altLang="en-US" sz="2800" dirty="0">
                <a:solidFill>
                  <a:srgbClr val="00B050"/>
                </a:solidFill>
              </a:rPr>
              <a:t>BDS</a:t>
            </a:r>
            <a:endParaRPr lang="en-GB" altLang="en-US" sz="2800" dirty="0"/>
          </a:p>
          <a:p>
            <a:pPr>
              <a:buFont typeface="Arial" charset="0"/>
              <a:buChar char="•"/>
              <a:defRPr/>
            </a:pPr>
            <a:endParaRPr lang="en-GB" altLang="en-US" dirty="0"/>
          </a:p>
        </p:txBody>
      </p:sp>
    </p:spTree>
    <p:extLst>
      <p:ext uri="{BB962C8B-B14F-4D97-AF65-F5344CB8AC3E}">
        <p14:creationId xmlns:p14="http://schemas.microsoft.com/office/powerpoint/2010/main" val="6028673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28625" y="2060848"/>
            <a:ext cx="8305800" cy="4439965"/>
          </a:xfrm>
        </p:spPr>
        <p:txBody>
          <a:bodyPr>
            <a:normAutofit/>
          </a:bodyPr>
          <a:lstStyle/>
          <a:p>
            <a:pPr>
              <a:buFont typeface="Arial" pitchFamily="34" charset="0"/>
              <a:buChar char="•"/>
            </a:pPr>
            <a:r>
              <a:rPr lang="en-GB" altLang="en-US" sz="2400" dirty="0"/>
              <a:t>Is prescribing necessary: risks v’s benefits</a:t>
            </a:r>
          </a:p>
          <a:p>
            <a:pPr>
              <a:buFont typeface="Arial" pitchFamily="34" charset="0"/>
              <a:buChar char="•"/>
            </a:pPr>
            <a:r>
              <a:rPr lang="en-GB" altLang="en-US" sz="2400" dirty="0"/>
              <a:t>Check Medical History</a:t>
            </a:r>
          </a:p>
          <a:p>
            <a:pPr>
              <a:buFont typeface="Arial" pitchFamily="34" charset="0"/>
              <a:buChar char="•"/>
            </a:pPr>
            <a:r>
              <a:rPr lang="en-GB" altLang="en-US" sz="2400" dirty="0"/>
              <a:t>Caution in potential high-risk groups  </a:t>
            </a:r>
            <a:r>
              <a:rPr lang="en-GB" altLang="en-US" sz="2400" dirty="0" err="1"/>
              <a:t>eg</a:t>
            </a:r>
            <a:r>
              <a:rPr lang="en-GB" altLang="en-US" sz="2400" dirty="0"/>
              <a:t> </a:t>
            </a:r>
          </a:p>
          <a:p>
            <a:pPr lvl="3">
              <a:buFont typeface="Arial" pitchFamily="34" charset="0"/>
              <a:buChar char="•"/>
            </a:pPr>
            <a:r>
              <a:rPr lang="en-GB" altLang="en-US" dirty="0"/>
              <a:t>Pregnancy/Breastfeeding</a:t>
            </a:r>
          </a:p>
          <a:p>
            <a:pPr lvl="3">
              <a:buFont typeface="Arial" pitchFamily="34" charset="0"/>
              <a:buChar char="•"/>
            </a:pPr>
            <a:r>
              <a:rPr lang="en-GB" altLang="en-US" dirty="0"/>
              <a:t>Elderly</a:t>
            </a:r>
          </a:p>
          <a:p>
            <a:pPr lvl="3">
              <a:buFont typeface="Arial" pitchFamily="34" charset="0"/>
              <a:buChar char="•"/>
            </a:pPr>
            <a:r>
              <a:rPr lang="en-GB" altLang="en-US" dirty="0"/>
              <a:t>Children</a:t>
            </a:r>
          </a:p>
          <a:p>
            <a:pPr lvl="3">
              <a:buFont typeface="Arial" pitchFamily="34" charset="0"/>
              <a:buChar char="•"/>
            </a:pPr>
            <a:r>
              <a:rPr lang="en-GB" altLang="en-US" dirty="0"/>
              <a:t>Patients on anticoagulants</a:t>
            </a:r>
          </a:p>
          <a:p>
            <a:pPr lvl="1">
              <a:buFontTx/>
              <a:buNone/>
            </a:pPr>
            <a:endParaRPr lang="en-GB" altLang="en-US" sz="800" dirty="0"/>
          </a:p>
          <a:p>
            <a:pPr>
              <a:buFont typeface="Arial" pitchFamily="34" charset="0"/>
              <a:buChar char="•"/>
            </a:pPr>
            <a:r>
              <a:rPr lang="en-GB" altLang="en-US" sz="2400" dirty="0"/>
              <a:t>Adequate information should be provided to the patient </a:t>
            </a:r>
            <a:r>
              <a:rPr lang="en-GB" altLang="en-US" sz="2400" dirty="0" err="1"/>
              <a:t>eg</a:t>
            </a:r>
            <a:r>
              <a:rPr lang="en-GB" altLang="en-US" sz="2400" dirty="0"/>
              <a:t>  clear instructions,  benefits of medication, potential side-effects and suitable disposal</a:t>
            </a:r>
          </a:p>
          <a:p>
            <a:pPr>
              <a:buFont typeface="Arial" pitchFamily="34" charset="0"/>
              <a:buChar char="•"/>
            </a:pPr>
            <a:endParaRPr lang="en-GB" altLang="en-US" dirty="0"/>
          </a:p>
        </p:txBody>
      </p:sp>
      <p:sp>
        <p:nvSpPr>
          <p:cNvPr id="103427" name="Title 1"/>
          <p:cNvSpPr>
            <a:spLocks noGrp="1"/>
          </p:cNvSpPr>
          <p:nvPr>
            <p:ph type="title"/>
          </p:nvPr>
        </p:nvSpPr>
        <p:spPr>
          <a:xfrm>
            <a:off x="500063" y="1052737"/>
            <a:ext cx="8305800" cy="1008112"/>
          </a:xfrm>
        </p:spPr>
        <p:txBody>
          <a:bodyPr/>
          <a:lstStyle/>
          <a:p>
            <a:r>
              <a:rPr lang="en-GB" altLang="en-US" sz="3200" dirty="0"/>
              <a:t>Points to Consider when Prescribing</a:t>
            </a:r>
          </a:p>
        </p:txBody>
      </p:sp>
    </p:spTree>
    <p:extLst>
      <p:ext uri="{BB962C8B-B14F-4D97-AF65-F5344CB8AC3E}">
        <p14:creationId xmlns:p14="http://schemas.microsoft.com/office/powerpoint/2010/main" val="2921494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789363"/>
            <a:ext cx="20415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p:cNvSpPr>
            <a:spLocks noGrp="1"/>
          </p:cNvSpPr>
          <p:nvPr>
            <p:ph type="title"/>
          </p:nvPr>
        </p:nvSpPr>
        <p:spPr>
          <a:xfrm>
            <a:off x="833438" y="1196975"/>
            <a:ext cx="7034212" cy="758825"/>
          </a:xfrm>
        </p:spPr>
        <p:txBody>
          <a:bodyPr>
            <a:normAutofit/>
          </a:bodyPr>
          <a:lstStyle/>
          <a:p>
            <a:r>
              <a:rPr lang="en-GB" altLang="en-US" sz="2800" dirty="0"/>
              <a:t>Useful references and authoritative guidance</a:t>
            </a:r>
          </a:p>
        </p:txBody>
      </p:sp>
      <p:pic>
        <p:nvPicPr>
          <p:cNvPr id="7270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62013" y="3201988"/>
            <a:ext cx="1824037" cy="2581275"/>
          </a:xfrm>
        </p:spPr>
      </p:pic>
      <p:pic>
        <p:nvPicPr>
          <p:cNvPr id="72709" name="Picture 2" descr="https://www.drugguides.co.uk/uploaded_files/jackets/2222222222268.jpg"/>
          <p:cNvPicPr>
            <a:picLocks noChangeAspect="1" noChangeArrowheads="1"/>
          </p:cNvPicPr>
          <p:nvPr/>
        </p:nvPicPr>
        <p:blipFill>
          <a:blip r:embed="rId5">
            <a:extLst>
              <a:ext uri="{28A0092B-C50C-407E-A947-70E740481C1C}">
                <a14:useLocalDpi xmlns:a14="http://schemas.microsoft.com/office/drawing/2010/main" val="0"/>
              </a:ext>
            </a:extLst>
          </a:blip>
          <a:srcRect l="3996" t="2994" r="3000" b="6062"/>
          <a:stretch>
            <a:fillRect/>
          </a:stretch>
        </p:blipFill>
        <p:spPr bwMode="auto">
          <a:xfrm>
            <a:off x="3924300" y="2708275"/>
            <a:ext cx="174466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914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785813" y="548680"/>
            <a:ext cx="7772400" cy="1008112"/>
          </a:xfrm>
        </p:spPr>
        <p:txBody>
          <a:bodyPr/>
          <a:lstStyle/>
          <a:p>
            <a:r>
              <a:rPr lang="en-GB" altLang="en-US" dirty="0"/>
              <a:t>Writing Prescriptions</a:t>
            </a:r>
          </a:p>
        </p:txBody>
      </p:sp>
      <p:sp>
        <p:nvSpPr>
          <p:cNvPr id="74755" name="Subtitle 2"/>
          <p:cNvSpPr>
            <a:spLocks noGrp="1"/>
          </p:cNvSpPr>
          <p:nvPr>
            <p:ph type="subTitle" idx="1"/>
          </p:nvPr>
        </p:nvSpPr>
        <p:spPr>
          <a:xfrm>
            <a:off x="571500" y="1484784"/>
            <a:ext cx="8001000" cy="5016029"/>
          </a:xfrm>
        </p:spPr>
        <p:txBody>
          <a:bodyPr>
            <a:normAutofit fontScale="92500" lnSpcReduction="20000"/>
          </a:bodyPr>
          <a:lstStyle/>
          <a:p>
            <a:pPr algn="l"/>
            <a:r>
              <a:rPr lang="en-GB" altLang="en-US" sz="3000" b="1" dirty="0">
                <a:solidFill>
                  <a:schemeClr val="accent6">
                    <a:lumMod val="75000"/>
                  </a:schemeClr>
                </a:solidFill>
              </a:rPr>
              <a:t>For all </a:t>
            </a:r>
            <a:r>
              <a:rPr lang="en-GB" altLang="en-US" sz="3000" b="1" u="sng" dirty="0">
                <a:solidFill>
                  <a:schemeClr val="accent6">
                    <a:lumMod val="75000"/>
                  </a:schemeClr>
                </a:solidFill>
              </a:rPr>
              <a:t>NHS and private </a:t>
            </a:r>
            <a:r>
              <a:rPr lang="en-GB" altLang="en-US" sz="3000" b="1" dirty="0">
                <a:solidFill>
                  <a:schemeClr val="accent6">
                    <a:lumMod val="75000"/>
                  </a:schemeClr>
                </a:solidFill>
              </a:rPr>
              <a:t>prescriptions</a:t>
            </a:r>
            <a:r>
              <a:rPr lang="en-GB" altLang="en-US" sz="3000" dirty="0">
                <a:solidFill>
                  <a:schemeClr val="tx1"/>
                </a:solidFill>
              </a:rPr>
              <a:t>, including CDs, the prescription must:</a:t>
            </a:r>
          </a:p>
          <a:p>
            <a:pPr algn="l"/>
            <a:endParaRPr lang="en-GB" altLang="en-US" sz="3000" dirty="0">
              <a:solidFill>
                <a:schemeClr val="tx1"/>
              </a:solidFill>
            </a:endParaRPr>
          </a:p>
          <a:p>
            <a:pPr lvl="1" algn="l">
              <a:buFont typeface="Arial" charset="0"/>
              <a:buChar char="•"/>
            </a:pPr>
            <a:r>
              <a:rPr lang="en-GB" altLang="en-US" dirty="0">
                <a:solidFill>
                  <a:schemeClr val="tx1"/>
                </a:solidFill>
              </a:rPr>
              <a:t>be written (or printed) in indelible ink</a:t>
            </a:r>
          </a:p>
          <a:p>
            <a:pPr lvl="1" algn="l">
              <a:buFont typeface="Arial" charset="0"/>
              <a:buChar char="•"/>
            </a:pPr>
            <a:r>
              <a:rPr lang="en-GB" altLang="en-US" dirty="0">
                <a:solidFill>
                  <a:schemeClr val="tx1"/>
                </a:solidFill>
              </a:rPr>
              <a:t>be signed in ink by the prescriber</a:t>
            </a:r>
            <a:r>
              <a:rPr lang="en-GB" altLang="en-US" i="1" dirty="0">
                <a:solidFill>
                  <a:schemeClr val="tx1"/>
                </a:solidFill>
              </a:rPr>
              <a:t> (ensure legible)</a:t>
            </a:r>
            <a:endParaRPr lang="en-GB" altLang="en-US" dirty="0">
              <a:solidFill>
                <a:schemeClr val="tx1"/>
              </a:solidFill>
            </a:endParaRPr>
          </a:p>
          <a:p>
            <a:pPr lvl="1" algn="l">
              <a:buFont typeface="Arial" charset="0"/>
              <a:buChar char="•"/>
            </a:pPr>
            <a:r>
              <a:rPr lang="en-GB" altLang="en-US" dirty="0">
                <a:solidFill>
                  <a:schemeClr val="tx1"/>
                </a:solidFill>
              </a:rPr>
              <a:t>be dated </a:t>
            </a:r>
          </a:p>
          <a:p>
            <a:pPr lvl="1" algn="l">
              <a:buFont typeface="Arial" charset="0"/>
              <a:buChar char="•"/>
            </a:pPr>
            <a:r>
              <a:rPr lang="en-GB" altLang="en-US" dirty="0">
                <a:solidFill>
                  <a:schemeClr val="tx1"/>
                </a:solidFill>
              </a:rPr>
              <a:t>specify the prescriber’s address and profession</a:t>
            </a:r>
          </a:p>
          <a:p>
            <a:pPr lvl="1" algn="l">
              <a:buFont typeface="Arial" charset="0"/>
              <a:buChar char="•"/>
            </a:pPr>
            <a:r>
              <a:rPr lang="en-GB" altLang="en-US" dirty="0">
                <a:solidFill>
                  <a:schemeClr val="tx1"/>
                </a:solidFill>
              </a:rPr>
              <a:t>include the name and address of the patient</a:t>
            </a:r>
          </a:p>
          <a:p>
            <a:pPr lvl="1" algn="l">
              <a:buFont typeface="Arial" charset="0"/>
              <a:buChar char="•"/>
            </a:pPr>
            <a:r>
              <a:rPr lang="en-GB" altLang="en-US" dirty="0">
                <a:solidFill>
                  <a:schemeClr val="tx1"/>
                </a:solidFill>
              </a:rPr>
              <a:t>For POMs, include the age / date of birth for children under 12 years</a:t>
            </a:r>
          </a:p>
          <a:p>
            <a:pPr lvl="1" algn="l">
              <a:buFont typeface="Arial" charset="0"/>
              <a:buChar char="•"/>
            </a:pPr>
            <a:r>
              <a:rPr lang="en-GB" altLang="en-US" dirty="0">
                <a:solidFill>
                  <a:schemeClr val="tx1"/>
                </a:solidFill>
              </a:rPr>
              <a:t>Include details of the medication including appropriate quantity and clear dosage instructions</a:t>
            </a:r>
          </a:p>
          <a:p>
            <a:pPr algn="l"/>
            <a:r>
              <a:rPr lang="en-GB" altLang="en-US" sz="2400" dirty="0"/>
              <a:t> </a:t>
            </a:r>
          </a:p>
          <a:p>
            <a:endParaRPr lang="en-GB" altLang="en-US" dirty="0"/>
          </a:p>
        </p:txBody>
      </p:sp>
    </p:spTree>
    <p:extLst>
      <p:ext uri="{BB962C8B-B14F-4D97-AF65-F5344CB8AC3E}">
        <p14:creationId xmlns:p14="http://schemas.microsoft.com/office/powerpoint/2010/main" val="4536910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l="20792" t="19229" r="10915" b="45868"/>
          <a:stretch>
            <a:fillRect/>
          </a:stretch>
        </p:blipFill>
        <p:spPr bwMode="auto">
          <a:xfrm>
            <a:off x="1187450" y="1182688"/>
            <a:ext cx="69119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95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341438"/>
            <a:ext cx="8305800" cy="935037"/>
          </a:xfrm>
        </p:spPr>
        <p:txBody>
          <a:bodyPr/>
          <a:lstStyle/>
          <a:p>
            <a:r>
              <a:rPr lang="en-GB" altLang="en-US" sz="3200" u="sng"/>
              <a:t>Business Services Organisation ‘BSO</a:t>
            </a:r>
            <a:r>
              <a:rPr lang="en-GB" altLang="en-US" sz="3600"/>
              <a:t>’</a:t>
            </a:r>
          </a:p>
        </p:txBody>
      </p:sp>
      <p:sp>
        <p:nvSpPr>
          <p:cNvPr id="46083" name="Content Placeholder 2"/>
          <p:cNvSpPr>
            <a:spLocks noGrp="1"/>
          </p:cNvSpPr>
          <p:nvPr>
            <p:ph idx="1"/>
          </p:nvPr>
        </p:nvSpPr>
        <p:spPr>
          <a:xfrm>
            <a:off x="457200" y="2276475"/>
            <a:ext cx="8686800" cy="4124325"/>
          </a:xfrm>
        </p:spPr>
        <p:txBody>
          <a:bodyPr>
            <a:normAutofit lnSpcReduction="10000"/>
          </a:bodyPr>
          <a:lstStyle/>
          <a:p>
            <a:pPr>
              <a:defRPr/>
            </a:pPr>
            <a:r>
              <a:rPr lang="en-GB" sz="2400" dirty="0"/>
              <a:t>“broad range of business support functions and specialist professional services to the health and social care sector in Northern Ireland”</a:t>
            </a:r>
          </a:p>
          <a:p>
            <a:pPr>
              <a:defRPr/>
            </a:pPr>
            <a:endParaRPr lang="en-GB" altLang="en-US" sz="2400" u="sng" dirty="0"/>
          </a:p>
          <a:p>
            <a:pPr>
              <a:defRPr/>
            </a:pPr>
            <a:r>
              <a:rPr lang="en-GB" altLang="en-US" sz="2400" u="sng" dirty="0"/>
              <a:t>Family Practitioner Services </a:t>
            </a:r>
            <a:r>
              <a:rPr lang="en-GB" altLang="en-US" sz="2400" dirty="0"/>
              <a:t>(primary care)                                    Medicine, Pharmacy, Dentistry, Ophthalmic</a:t>
            </a:r>
          </a:p>
          <a:p>
            <a:pPr>
              <a:defRPr/>
            </a:pPr>
            <a:r>
              <a:rPr lang="en-GB" altLang="en-US" sz="2400" u="sng" dirty="0"/>
              <a:t>Dental services </a:t>
            </a:r>
            <a:r>
              <a:rPr lang="en-GB" altLang="en-US" sz="2400" dirty="0"/>
              <a:t>for patients and contractors e.g.</a:t>
            </a:r>
          </a:p>
          <a:p>
            <a:pPr marL="457200" indent="-457200">
              <a:buFont typeface="Wingdings" pitchFamily="2" charset="2"/>
              <a:buChar char="q"/>
              <a:defRPr/>
            </a:pPr>
            <a:r>
              <a:rPr lang="en-GB" altLang="en-US" sz="2400" dirty="0"/>
              <a:t>Dental list</a:t>
            </a:r>
          </a:p>
          <a:p>
            <a:pPr marL="457200" indent="-457200">
              <a:buFont typeface="Wingdings" pitchFamily="2" charset="2"/>
              <a:buChar char="q"/>
              <a:defRPr/>
            </a:pPr>
            <a:r>
              <a:rPr lang="en-GB" altLang="en-US" sz="2400" dirty="0"/>
              <a:t>Dental payments</a:t>
            </a:r>
          </a:p>
          <a:p>
            <a:pPr marL="457200" indent="-457200">
              <a:buFont typeface="Wingdings" pitchFamily="2" charset="2"/>
              <a:buChar char="q"/>
              <a:defRPr/>
            </a:pPr>
            <a:r>
              <a:rPr lang="en-GB" altLang="en-US" sz="2400" dirty="0"/>
              <a:t>Clinical audit</a:t>
            </a:r>
            <a:endParaRPr lang="en-US" altLang="en-US" sz="2400" dirty="0"/>
          </a:p>
        </p:txBody>
      </p:sp>
    </p:spTree>
    <p:extLst>
      <p:ext uri="{BB962C8B-B14F-4D97-AF65-F5344CB8AC3E}">
        <p14:creationId xmlns:p14="http://schemas.microsoft.com/office/powerpoint/2010/main" val="4264760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28625" y="1214438"/>
            <a:ext cx="8305800" cy="714375"/>
          </a:xfrm>
        </p:spPr>
        <p:txBody>
          <a:bodyPr>
            <a:normAutofit fontScale="90000"/>
          </a:bodyPr>
          <a:lstStyle/>
          <a:p>
            <a:pPr algn="r"/>
            <a:r>
              <a:rPr lang="en-GB" altLang="en-US"/>
              <a:t>Health Service and Private Patients</a:t>
            </a:r>
          </a:p>
        </p:txBody>
      </p:sp>
      <p:sp>
        <p:nvSpPr>
          <p:cNvPr id="108547" name="Content Placeholder 2"/>
          <p:cNvSpPr>
            <a:spLocks noGrp="1"/>
          </p:cNvSpPr>
          <p:nvPr>
            <p:ph idx="1"/>
          </p:nvPr>
        </p:nvSpPr>
        <p:spPr>
          <a:xfrm>
            <a:off x="571500" y="2000250"/>
            <a:ext cx="8001000" cy="3962400"/>
          </a:xfrm>
        </p:spPr>
        <p:txBody>
          <a:bodyPr/>
          <a:lstStyle/>
          <a:p>
            <a:pPr marL="0" indent="0">
              <a:buNone/>
              <a:defRPr/>
            </a:pPr>
            <a:r>
              <a:rPr lang="en-GB" altLang="en-US" u="sng" dirty="0"/>
              <a:t>Health Service patients</a:t>
            </a:r>
          </a:p>
          <a:p>
            <a:pPr>
              <a:buFont typeface="Arial" pitchFamily="34" charset="0"/>
              <a:buChar char="•"/>
              <a:defRPr/>
            </a:pPr>
            <a:r>
              <a:rPr lang="en-GB" altLang="en-US" sz="2400" dirty="0"/>
              <a:t>Dentists can prescribe any medication in the Dental Formulary (in the BNF) on an HS21D prescription </a:t>
            </a:r>
          </a:p>
          <a:p>
            <a:pPr marL="0" indent="0">
              <a:buNone/>
              <a:defRPr/>
            </a:pPr>
            <a:r>
              <a:rPr lang="en-GB" altLang="en-US" u="sng" dirty="0"/>
              <a:t>Private Patients</a:t>
            </a:r>
          </a:p>
          <a:p>
            <a:pPr>
              <a:buFont typeface="Arial" pitchFamily="34" charset="0"/>
              <a:buChar char="•"/>
              <a:defRPr/>
            </a:pPr>
            <a:r>
              <a:rPr lang="en-GB" altLang="en-US" sz="2400" dirty="0"/>
              <a:t>Dentists can prescribe any medication in BNF on a private prescription (for a dental condition only). If the medication is a Schedule 2 or 3 CD, you need a PCD1 prescribing form </a:t>
            </a:r>
          </a:p>
          <a:p>
            <a:pPr>
              <a:defRPr/>
            </a:pPr>
            <a:endParaRPr lang="en-GB" altLang="en-US" sz="1400" dirty="0"/>
          </a:p>
          <a:p>
            <a:pPr>
              <a:buFont typeface="Arial" pitchFamily="34" charset="0"/>
              <a:buChar char="•"/>
              <a:defRPr/>
            </a:pPr>
            <a:r>
              <a:rPr lang="en-GB" altLang="en-US" sz="2400" dirty="0"/>
              <a:t>patients can also purchase OTC if not POM</a:t>
            </a:r>
          </a:p>
        </p:txBody>
      </p:sp>
    </p:spTree>
    <p:extLst>
      <p:ext uri="{BB962C8B-B14F-4D97-AF65-F5344CB8AC3E}">
        <p14:creationId xmlns:p14="http://schemas.microsoft.com/office/powerpoint/2010/main" val="807579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4450"/>
            <a:ext cx="5256213" cy="676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65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p:cNvSpPr>
            <a:spLocks noGrp="1"/>
          </p:cNvSpPr>
          <p:nvPr>
            <p:ph idx="1"/>
          </p:nvPr>
        </p:nvSpPr>
        <p:spPr>
          <a:xfrm>
            <a:off x="539750" y="1700213"/>
            <a:ext cx="8305800" cy="4899025"/>
          </a:xfrm>
        </p:spPr>
        <p:txBody>
          <a:bodyPr/>
          <a:lstStyle/>
          <a:p>
            <a:pPr eaLnBrk="1" hangingPunct="1"/>
            <a:r>
              <a:rPr lang="en-GB" altLang="en-US" dirty="0"/>
              <a:t>Product Code  HS21D –</a:t>
            </a:r>
            <a:r>
              <a:rPr lang="en-GB" altLang="en-US" sz="2400" i="1" dirty="0"/>
              <a:t>note 6-digit number above this box- useful to check sequence for missing scripts</a:t>
            </a:r>
          </a:p>
          <a:p>
            <a:pPr eaLnBrk="1" hangingPunct="1"/>
            <a:endParaRPr lang="en-GB" altLang="en-US" dirty="0"/>
          </a:p>
          <a:p>
            <a:pPr eaLnBrk="1" hangingPunct="1"/>
            <a:r>
              <a:rPr lang="en-GB" altLang="en-US" dirty="0"/>
              <a:t>Cypher number = 10 + DS number </a:t>
            </a:r>
          </a:p>
          <a:p>
            <a:pPr eaLnBrk="1" hangingPunct="1"/>
            <a:endParaRPr lang="en-GB" altLang="en-US" dirty="0"/>
          </a:p>
          <a:p>
            <a:pPr eaLnBrk="1" hangingPunct="1"/>
            <a:r>
              <a:rPr lang="en-GB" altLang="en-US" dirty="0"/>
              <a:t> 1 pad with 100 scripts in each </a:t>
            </a:r>
          </a:p>
        </p:txBody>
      </p:sp>
    </p:spTree>
    <p:extLst>
      <p:ext uri="{BB962C8B-B14F-4D97-AF65-F5344CB8AC3E}">
        <p14:creationId xmlns:p14="http://schemas.microsoft.com/office/powerpoint/2010/main" val="1951869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a:xfrm>
            <a:off x="617538" y="2204864"/>
            <a:ext cx="8305800" cy="4538836"/>
          </a:xfrm>
        </p:spPr>
        <p:txBody>
          <a:bodyPr>
            <a:normAutofit/>
          </a:bodyPr>
          <a:lstStyle/>
          <a:p>
            <a:pPr marL="0" indent="0">
              <a:buNone/>
            </a:pPr>
            <a:r>
              <a:rPr lang="en-GB" altLang="en-US" sz="2400" dirty="0">
                <a:hlinkClick r:id="rId3"/>
              </a:rPr>
              <a:t>https://bso.hscni.net/directorates/operations/family-practitioner-services/dental-services/contractor-information/dental-prescribing-guidance/prescription-forms/</a:t>
            </a:r>
            <a:endParaRPr lang="en-GB" altLang="en-US" sz="2400" dirty="0"/>
          </a:p>
          <a:p>
            <a:pPr eaLnBrk="1" hangingPunct="1"/>
            <a:endParaRPr lang="en-GB" altLang="en-US" sz="2800" dirty="0"/>
          </a:p>
          <a:p>
            <a:pPr eaLnBrk="1" hangingPunct="1"/>
            <a:r>
              <a:rPr lang="en-GB" altLang="en-US" sz="2800" dirty="0"/>
              <a:t>Online form for ALL primary care orders</a:t>
            </a:r>
          </a:p>
          <a:p>
            <a:pPr eaLnBrk="1" hangingPunct="1"/>
            <a:r>
              <a:rPr lang="en-GB" altLang="en-US" sz="2800" dirty="0"/>
              <a:t>DLRT (NI) Ltd in Lisburn</a:t>
            </a:r>
          </a:p>
          <a:p>
            <a:pPr eaLnBrk="1" hangingPunct="1"/>
            <a:r>
              <a:rPr lang="en-GB" altLang="en-US" sz="2800" dirty="0"/>
              <a:t>Secure delivery        </a:t>
            </a:r>
          </a:p>
          <a:p>
            <a:pPr eaLnBrk="1" hangingPunct="1"/>
            <a:endParaRPr lang="en-GB" altLang="en-US" dirty="0"/>
          </a:p>
        </p:txBody>
      </p:sp>
      <p:sp>
        <p:nvSpPr>
          <p:cNvPr id="110595" name="Title 2"/>
          <p:cNvSpPr>
            <a:spLocks noGrp="1"/>
          </p:cNvSpPr>
          <p:nvPr>
            <p:ph type="title"/>
          </p:nvPr>
        </p:nvSpPr>
        <p:spPr>
          <a:xfrm>
            <a:off x="539750" y="1268413"/>
            <a:ext cx="8229600" cy="1008062"/>
          </a:xfrm>
        </p:spPr>
        <p:txBody>
          <a:bodyPr/>
          <a:lstStyle/>
          <a:p>
            <a:pPr eaLnBrk="1" hangingPunct="1"/>
            <a:r>
              <a:rPr lang="en-GB" altLang="en-US" sz="3600"/>
              <a:t>BSO Prescription order process</a:t>
            </a:r>
          </a:p>
        </p:txBody>
      </p:sp>
      <p:pic>
        <p:nvPicPr>
          <p:cNvPr id="110596" name="Picture 7" descr="C:\Users\Family\AppData\Local\Microsoft\Windows\INetCache\IE\TUDMKWXH\objetiv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4365625"/>
            <a:ext cx="20478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7598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500063" y="764705"/>
            <a:ext cx="7312297" cy="936104"/>
          </a:xfrm>
        </p:spPr>
        <p:txBody>
          <a:bodyPr/>
          <a:lstStyle/>
          <a:p>
            <a:pPr algn="r"/>
            <a:r>
              <a:rPr lang="en-GB" altLang="en-US" sz="3200" dirty="0"/>
              <a:t>Private Patient Prescription  Forms for CDs     </a:t>
            </a:r>
          </a:p>
        </p:txBody>
      </p:sp>
      <p:sp>
        <p:nvSpPr>
          <p:cNvPr id="3" name="Content Placeholder 2"/>
          <p:cNvSpPr>
            <a:spLocks noGrp="1"/>
          </p:cNvSpPr>
          <p:nvPr>
            <p:ph idx="1"/>
          </p:nvPr>
        </p:nvSpPr>
        <p:spPr>
          <a:xfrm>
            <a:off x="428625" y="2071688"/>
            <a:ext cx="4791075" cy="4429125"/>
          </a:xfrm>
        </p:spPr>
        <p:txBody>
          <a:bodyPr/>
          <a:lstStyle/>
          <a:p>
            <a:pPr>
              <a:defRPr/>
            </a:pPr>
            <a:r>
              <a:rPr lang="en-GB" sz="2800" dirty="0"/>
              <a:t>PCD1 Forms</a:t>
            </a:r>
          </a:p>
          <a:p>
            <a:pPr>
              <a:defRPr/>
            </a:pPr>
            <a:endParaRPr lang="en-GB" sz="2000" b="1" u="sng" kern="1200" dirty="0"/>
          </a:p>
          <a:p>
            <a:pPr>
              <a:defRPr/>
            </a:pPr>
            <a:r>
              <a:rPr lang="en-GB" sz="2800" kern="1200" dirty="0"/>
              <a:t>Obtained through BSO application process</a:t>
            </a:r>
          </a:p>
          <a:p>
            <a:pPr>
              <a:defRPr/>
            </a:pPr>
            <a:r>
              <a:rPr lang="en-GB" sz="2800" dirty="0"/>
              <a:t>Prescribers must have a unique prescriber identification number</a:t>
            </a:r>
          </a:p>
          <a:p>
            <a:pPr>
              <a:defRPr/>
            </a:pPr>
            <a:endParaRPr lang="en-GB" sz="2400" kern="1200" dirty="0"/>
          </a:p>
          <a:p>
            <a:pPr>
              <a:defRPr/>
            </a:pPr>
            <a:endParaRPr lang="en-GB" dirty="0"/>
          </a:p>
        </p:txBody>
      </p:sp>
      <p:pic>
        <p:nvPicPr>
          <p:cNvPr id="1116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33600"/>
            <a:ext cx="3189288"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109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00063" y="692697"/>
            <a:ext cx="8305800" cy="1224136"/>
          </a:xfrm>
        </p:spPr>
        <p:txBody>
          <a:bodyPr/>
          <a:lstStyle/>
          <a:p>
            <a:r>
              <a:rPr lang="en-GB" altLang="en-US" dirty="0"/>
              <a:t>Prescription Security</a:t>
            </a:r>
          </a:p>
        </p:txBody>
      </p:sp>
      <p:sp>
        <p:nvSpPr>
          <p:cNvPr id="75779" name="Content Placeholder 2"/>
          <p:cNvSpPr>
            <a:spLocks noGrp="1"/>
          </p:cNvSpPr>
          <p:nvPr>
            <p:ph idx="1"/>
          </p:nvPr>
        </p:nvSpPr>
        <p:spPr>
          <a:xfrm>
            <a:off x="457200" y="1628801"/>
            <a:ext cx="8305800" cy="4680520"/>
          </a:xfrm>
        </p:spPr>
        <p:txBody>
          <a:bodyPr>
            <a:normAutofit/>
          </a:bodyPr>
          <a:lstStyle/>
          <a:p>
            <a:pPr>
              <a:buFont typeface="Arial" charset="0"/>
              <a:buChar char="•"/>
            </a:pPr>
            <a:r>
              <a:rPr lang="en-GB" altLang="en-US" sz="2800" dirty="0"/>
              <a:t>Avoid ‘excessive prescribing’</a:t>
            </a:r>
          </a:p>
          <a:p>
            <a:pPr>
              <a:buFont typeface="Arial" charset="0"/>
              <a:buChar char="•"/>
            </a:pPr>
            <a:r>
              <a:rPr lang="en-GB" altLang="en-US" sz="2800" dirty="0"/>
              <a:t>Draw a diagonal (or spiral) line across the blank part of the form</a:t>
            </a:r>
          </a:p>
          <a:p>
            <a:pPr>
              <a:buFont typeface="Arial" charset="0"/>
              <a:buChar char="•"/>
            </a:pPr>
            <a:r>
              <a:rPr lang="en-GB" altLang="en-US" sz="2800" dirty="0"/>
              <a:t>For medication prone to abuse (CDs), write the quantity in words and figures</a:t>
            </a:r>
          </a:p>
          <a:p>
            <a:pPr>
              <a:buFont typeface="Arial" charset="0"/>
              <a:buChar char="•"/>
            </a:pPr>
            <a:r>
              <a:rPr lang="en-GB" altLang="en-US" sz="2800" dirty="0"/>
              <a:t>Ensure alterations are clear and initialled</a:t>
            </a:r>
          </a:p>
          <a:p>
            <a:pPr>
              <a:buFont typeface="Arial" charset="0"/>
              <a:buChar char="•"/>
            </a:pPr>
            <a:r>
              <a:rPr lang="en-GB" altLang="en-US" sz="2800" dirty="0"/>
              <a:t>Add in ‘two or three items only’ where appropriate</a:t>
            </a:r>
          </a:p>
          <a:p>
            <a:pPr>
              <a:buFont typeface="Arial" charset="0"/>
              <a:buChar char="•"/>
            </a:pPr>
            <a:endParaRPr lang="en-GB" altLang="en-US" sz="2400" dirty="0"/>
          </a:p>
          <a:p>
            <a:pPr marL="0" indent="0">
              <a:buNone/>
            </a:pPr>
            <a:r>
              <a:rPr lang="en-GB" altLang="en-US" sz="2400" b="1" i="1" dirty="0"/>
              <a:t>Make sure to familiarise yourself with and adhere to the individual practice protocol</a:t>
            </a:r>
          </a:p>
          <a:p>
            <a:endParaRPr lang="en-GB" altLang="en-US" dirty="0"/>
          </a:p>
        </p:txBody>
      </p:sp>
    </p:spTree>
    <p:extLst>
      <p:ext uri="{BB962C8B-B14F-4D97-AF65-F5344CB8AC3E}">
        <p14:creationId xmlns:p14="http://schemas.microsoft.com/office/powerpoint/2010/main" val="1357431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4554" t="10188" r="20940" b="43893"/>
          <a:stretch>
            <a:fillRect/>
          </a:stretch>
        </p:blipFill>
        <p:spPr bwMode="auto">
          <a:xfrm>
            <a:off x="1547813" y="1268413"/>
            <a:ext cx="5229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929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67544" y="620688"/>
            <a:ext cx="8229600" cy="1143000"/>
          </a:xfrm>
        </p:spPr>
        <p:txBody>
          <a:bodyPr>
            <a:normAutofit fontScale="90000"/>
          </a:bodyPr>
          <a:lstStyle/>
          <a:p>
            <a:r>
              <a:rPr lang="en-GB" altLang="en-US" dirty="0"/>
              <a:t>Prescription Costs </a:t>
            </a:r>
            <a:br>
              <a:rPr lang="en-GB" altLang="en-US" dirty="0"/>
            </a:br>
            <a:endParaRPr lang="en-GB" altLang="en-US" dirty="0"/>
          </a:p>
        </p:txBody>
      </p:sp>
      <p:sp>
        <p:nvSpPr>
          <p:cNvPr id="104451" name="Content Placeholder 2"/>
          <p:cNvSpPr>
            <a:spLocks noGrp="1"/>
          </p:cNvSpPr>
          <p:nvPr>
            <p:ph idx="1"/>
          </p:nvPr>
        </p:nvSpPr>
        <p:spPr/>
        <p:txBody>
          <a:bodyPr>
            <a:normAutofit/>
          </a:bodyPr>
          <a:lstStyle/>
          <a:p>
            <a:r>
              <a:rPr lang="en-GB" altLang="en-US" sz="2800" dirty="0"/>
              <a:t>Approximately £40 to cover all costs for  processing a prescription from printing to pharmacy and BSO.</a:t>
            </a:r>
          </a:p>
          <a:p>
            <a:r>
              <a:rPr lang="en-GB" altLang="en-US" sz="2800" dirty="0"/>
              <a:t>Does not include the cost of the actual medicines </a:t>
            </a:r>
          </a:p>
          <a:p>
            <a:pPr marL="0" indent="0">
              <a:buNone/>
            </a:pPr>
            <a:endParaRPr lang="en-GB" altLang="en-US" b="1" dirty="0">
              <a:solidFill>
                <a:srgbClr val="00B050"/>
              </a:solidFill>
            </a:endParaRPr>
          </a:p>
          <a:p>
            <a:pPr marL="0" indent="0">
              <a:buNone/>
            </a:pPr>
            <a:r>
              <a:rPr lang="en-GB" altLang="en-US" b="1" dirty="0">
                <a:solidFill>
                  <a:srgbClr val="00B050"/>
                </a:solidFill>
              </a:rPr>
              <a:t>Alternatively!</a:t>
            </a:r>
          </a:p>
          <a:p>
            <a:r>
              <a:rPr lang="en-GB" altLang="en-US" dirty="0"/>
              <a:t>Paracetamol  to purchase over the counter (OTC) 25p to £3.00</a:t>
            </a:r>
          </a:p>
          <a:p>
            <a:pPr marL="0" indent="0">
              <a:buNone/>
            </a:pPr>
            <a:endParaRPr lang="en-GB" altLang="en-US" dirty="0"/>
          </a:p>
        </p:txBody>
      </p:sp>
    </p:spTree>
    <p:extLst>
      <p:ext uri="{BB962C8B-B14F-4D97-AF65-F5344CB8AC3E}">
        <p14:creationId xmlns:p14="http://schemas.microsoft.com/office/powerpoint/2010/main" val="3554973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ctrTitle"/>
          </p:nvPr>
        </p:nvSpPr>
        <p:spPr>
          <a:xfrm>
            <a:off x="899593" y="764704"/>
            <a:ext cx="4968552" cy="1224136"/>
          </a:xfrm>
        </p:spPr>
        <p:txBody>
          <a:bodyPr/>
          <a:lstStyle/>
          <a:p>
            <a:r>
              <a:rPr lang="en-GB" altLang="en-US" dirty="0"/>
              <a:t>CD Monitoring</a:t>
            </a:r>
          </a:p>
        </p:txBody>
      </p:sp>
      <p:sp>
        <p:nvSpPr>
          <p:cNvPr id="122883" name="Subtitle 2"/>
          <p:cNvSpPr>
            <a:spLocks noGrp="1"/>
          </p:cNvSpPr>
          <p:nvPr>
            <p:ph type="subTitle" idx="1"/>
          </p:nvPr>
        </p:nvSpPr>
        <p:spPr>
          <a:xfrm>
            <a:off x="642938" y="1916832"/>
            <a:ext cx="7786687" cy="4391893"/>
          </a:xfrm>
        </p:spPr>
        <p:txBody>
          <a:bodyPr>
            <a:normAutofit fontScale="92500" lnSpcReduction="10000"/>
          </a:bodyPr>
          <a:lstStyle/>
          <a:p>
            <a:pPr marL="342900" indent="-342900" algn="l">
              <a:buFont typeface="Wingdings" panose="05000000000000000000" pitchFamily="2" charset="2"/>
              <a:buChar char="§"/>
            </a:pPr>
            <a:endParaRPr lang="en-GB" altLang="en-US" sz="2400" dirty="0">
              <a:solidFill>
                <a:schemeClr val="tx1"/>
              </a:solidFill>
            </a:endParaRPr>
          </a:p>
          <a:p>
            <a:pPr marL="342900" indent="-342900" algn="l">
              <a:buFont typeface="Wingdings" panose="05000000000000000000" pitchFamily="2" charset="2"/>
              <a:buChar char="§"/>
            </a:pPr>
            <a:r>
              <a:rPr lang="en-GB" altLang="en-US" sz="2400" dirty="0">
                <a:solidFill>
                  <a:schemeClr val="tx1"/>
                </a:solidFill>
              </a:rPr>
              <a:t>Community pharmacists forward dispensed private and NHS prescription forms to the BSO</a:t>
            </a:r>
          </a:p>
          <a:p>
            <a:pPr marL="266700" indent="-266700" algn="l">
              <a:buFont typeface="Wingdings" pitchFamily="2" charset="2"/>
              <a:buChar char="§"/>
            </a:pPr>
            <a:r>
              <a:rPr lang="en-GB" altLang="en-US" sz="2400" dirty="0">
                <a:solidFill>
                  <a:schemeClr val="tx1"/>
                </a:solidFill>
              </a:rPr>
              <a:t>The SPPG is responsible for monitoring CD prescribing (BSO data used) on behalf of the NI CDAO</a:t>
            </a:r>
          </a:p>
          <a:p>
            <a:pPr marL="266700" indent="-266700" algn="l">
              <a:buFont typeface="Wingdings" pitchFamily="2" charset="2"/>
              <a:buChar char="§"/>
            </a:pPr>
            <a:r>
              <a:rPr lang="en-GB" altLang="en-US" sz="2400" dirty="0">
                <a:solidFill>
                  <a:schemeClr val="tx1"/>
                </a:solidFill>
              </a:rPr>
              <a:t>Please see dental Prescribing page of BSO website at:</a:t>
            </a:r>
          </a:p>
          <a:p>
            <a:pPr marL="266700" indent="-266700" algn="l">
              <a:buFont typeface="Wingdings" pitchFamily="2" charset="2"/>
              <a:buChar char="§"/>
            </a:pPr>
            <a:endParaRPr lang="en-GB" altLang="en-US" sz="2400" dirty="0">
              <a:solidFill>
                <a:schemeClr val="tx1"/>
              </a:solidFill>
            </a:endParaRPr>
          </a:p>
          <a:p>
            <a:pPr algn="l"/>
            <a:r>
              <a:rPr lang="en-GB" altLang="en-US" sz="2400" dirty="0">
                <a:solidFill>
                  <a:schemeClr val="tx1"/>
                </a:solidFill>
                <a:hlinkClick r:id="rId3"/>
              </a:rPr>
              <a:t>https://bso.hscni.net/directorates/operations/family-practitioner-services/dental-services/contractor-information/dental-prescribing-guidance/</a:t>
            </a:r>
            <a:endParaRPr lang="en-GB" altLang="en-US" sz="2400" dirty="0">
              <a:solidFill>
                <a:schemeClr val="tx1"/>
              </a:solidFill>
            </a:endParaRPr>
          </a:p>
          <a:p>
            <a:pPr algn="l"/>
            <a:endParaRPr lang="en-GB" altLang="en-US" sz="2400" dirty="0">
              <a:solidFill>
                <a:schemeClr val="tx1"/>
              </a:solidFill>
            </a:endParaRPr>
          </a:p>
          <a:p>
            <a:pPr algn="l"/>
            <a:r>
              <a:rPr lang="en-GB" altLang="en-US" sz="2400" dirty="0">
                <a:solidFill>
                  <a:schemeClr val="tx1"/>
                </a:solidFill>
              </a:rPr>
              <a:t> </a:t>
            </a:r>
          </a:p>
          <a:p>
            <a:pPr marL="266700" indent="-266700" algn="l">
              <a:buFont typeface="Arial" pitchFamily="34" charset="0"/>
              <a:buChar char="•"/>
            </a:pPr>
            <a:endParaRPr lang="en-GB" altLang="en-US" dirty="0"/>
          </a:p>
          <a:p>
            <a:pPr marL="266700" indent="-266700" algn="l">
              <a:buFont typeface="Arial" pitchFamily="34" charset="0"/>
              <a:buChar char="•"/>
            </a:pPr>
            <a:endParaRPr lang="en-GB" altLang="en-US" dirty="0"/>
          </a:p>
        </p:txBody>
      </p:sp>
      <p:pic>
        <p:nvPicPr>
          <p:cNvPr id="3074" name="Picture 2" descr="C:\Users\gclea001\Pictures\0059156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764705"/>
            <a:ext cx="1584176"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98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1579192"/>
              </p:ext>
            </p:extLst>
          </p:nvPr>
        </p:nvGraphicFramePr>
        <p:xfrm>
          <a:off x="755650" y="836712"/>
          <a:ext cx="7345363" cy="5252938"/>
        </p:xfrm>
        <a:graphic>
          <a:graphicData uri="http://schemas.openxmlformats.org/drawingml/2006/table">
            <a:tbl>
              <a:tblPr firstRow="1" firstCol="1" bandRow="1">
                <a:tableStyleId>{5C22544A-7EE6-4342-B048-85BDC9FD1C3A}</a:tableStyleId>
              </a:tblPr>
              <a:tblGrid>
                <a:gridCol w="3744695">
                  <a:extLst>
                    <a:ext uri="{9D8B030D-6E8A-4147-A177-3AD203B41FA5}">
                      <a16:colId xmlns:a16="http://schemas.microsoft.com/office/drawing/2014/main" val="20000"/>
                    </a:ext>
                  </a:extLst>
                </a:gridCol>
                <a:gridCol w="3600668">
                  <a:extLst>
                    <a:ext uri="{9D8B030D-6E8A-4147-A177-3AD203B41FA5}">
                      <a16:colId xmlns:a16="http://schemas.microsoft.com/office/drawing/2014/main" val="20001"/>
                    </a:ext>
                  </a:extLst>
                </a:gridCol>
              </a:tblGrid>
              <a:tr h="1098156">
                <a:tc>
                  <a:txBody>
                    <a:bodyPr/>
                    <a:lstStyle/>
                    <a:p>
                      <a:pPr algn="just">
                        <a:spcAft>
                          <a:spcPts val="0"/>
                        </a:spcAft>
                      </a:pPr>
                      <a:r>
                        <a:rPr lang="en-US" sz="2000" dirty="0">
                          <a:effectLst/>
                        </a:rPr>
                        <a:t>                 </a:t>
                      </a:r>
                      <a:r>
                        <a:rPr lang="en-US" sz="4000" dirty="0">
                          <a:effectLst/>
                        </a:rPr>
                        <a:t>Drug </a:t>
                      </a:r>
                      <a:endParaRPr lang="en-GB" sz="4000" dirty="0">
                        <a:effectLst/>
                        <a:latin typeface="Times New Roman"/>
                        <a:ea typeface="Times New Roman"/>
                      </a:endParaRPr>
                    </a:p>
                  </a:txBody>
                  <a:tcPr marL="68585" marR="68585" marT="0" marB="0"/>
                </a:tc>
                <a:tc>
                  <a:txBody>
                    <a:bodyPr/>
                    <a:lstStyle/>
                    <a:p>
                      <a:pPr algn="just">
                        <a:spcAft>
                          <a:spcPts val="0"/>
                        </a:spcAft>
                      </a:pPr>
                      <a:r>
                        <a:rPr lang="en-US" sz="2000" dirty="0">
                          <a:effectLst/>
                        </a:rPr>
                        <a:t> </a:t>
                      </a:r>
                      <a:r>
                        <a:rPr lang="en-US" sz="2800" dirty="0">
                          <a:effectLst/>
                        </a:rPr>
                        <a:t>Quantity to be queried</a:t>
                      </a:r>
                      <a:endParaRPr lang="en-GB" sz="2800" dirty="0">
                        <a:effectLst/>
                      </a:endParaRPr>
                    </a:p>
                    <a:p>
                      <a:pPr algn="just">
                        <a:spcAft>
                          <a:spcPts val="0"/>
                        </a:spcAft>
                      </a:pPr>
                      <a:r>
                        <a:rPr lang="en-US" sz="2000" dirty="0">
                          <a:effectLst/>
                        </a:rPr>
                        <a:t>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0"/>
                  </a:ext>
                </a:extLst>
              </a:tr>
              <a:tr h="448525">
                <a:tc>
                  <a:txBody>
                    <a:bodyPr/>
                    <a:lstStyle/>
                    <a:p>
                      <a:pPr algn="just">
                        <a:spcAft>
                          <a:spcPts val="0"/>
                        </a:spcAft>
                      </a:pPr>
                      <a:r>
                        <a:rPr lang="en-US" sz="2000">
                          <a:effectLst/>
                        </a:rPr>
                        <a:t> Diazepam 2mg / 5mg tablets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10 tabs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1"/>
                  </a:ext>
                </a:extLst>
              </a:tr>
              <a:tr h="897053">
                <a:tc>
                  <a:txBody>
                    <a:bodyPr/>
                    <a:lstStyle/>
                    <a:p>
                      <a:pPr>
                        <a:spcAft>
                          <a:spcPts val="0"/>
                        </a:spcAft>
                      </a:pPr>
                      <a:r>
                        <a:rPr lang="en-US" sz="2000">
                          <a:effectLst/>
                        </a:rPr>
                        <a:t>              </a:t>
                      </a:r>
                      <a:endParaRPr lang="en-GB" sz="2000">
                        <a:effectLst/>
                      </a:endParaRPr>
                    </a:p>
                    <a:p>
                      <a:pPr>
                        <a:spcAft>
                          <a:spcPts val="0"/>
                        </a:spcAft>
                      </a:pPr>
                      <a:r>
                        <a:rPr lang="en-US" sz="2000">
                          <a:effectLst/>
                        </a:rPr>
                        <a:t> Diazepam 10mg  tablets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Any quantity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2"/>
                  </a:ext>
                </a:extLst>
              </a:tr>
              <a:tr h="448525">
                <a:tc>
                  <a:txBody>
                    <a:bodyPr/>
                    <a:lstStyle/>
                    <a:p>
                      <a:pPr>
                        <a:spcAft>
                          <a:spcPts val="0"/>
                        </a:spcAft>
                      </a:pPr>
                      <a:r>
                        <a:rPr lang="en-GB" sz="2000">
                          <a:effectLst/>
                        </a:rPr>
                        <a:t> </a:t>
                      </a:r>
                      <a:r>
                        <a:rPr lang="en-US" sz="2000">
                          <a:effectLst/>
                        </a:rPr>
                        <a:t>Diazepam liquid 2mg/5ml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Quantity &gt; 50ml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3"/>
                  </a:ext>
                </a:extLst>
              </a:tr>
              <a:tr h="448525">
                <a:tc>
                  <a:txBody>
                    <a:bodyPr/>
                    <a:lstStyle/>
                    <a:p>
                      <a:pPr algn="just">
                        <a:spcAft>
                          <a:spcPts val="0"/>
                        </a:spcAft>
                      </a:pPr>
                      <a:r>
                        <a:rPr lang="en-GB" sz="2000">
                          <a:effectLst/>
                        </a:rPr>
                        <a:t> </a:t>
                      </a:r>
                      <a:r>
                        <a:rPr lang="en-US" sz="2000">
                          <a:effectLst/>
                        </a:rPr>
                        <a:t>Temazepam 10mg/20mg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5 tabs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4"/>
                  </a:ext>
                </a:extLst>
              </a:tr>
              <a:tr h="448525">
                <a:tc>
                  <a:txBody>
                    <a:bodyPr/>
                    <a:lstStyle/>
                    <a:p>
                      <a:pPr algn="just">
                        <a:spcAft>
                          <a:spcPts val="0"/>
                        </a:spcAft>
                      </a:pPr>
                      <a:r>
                        <a:rPr lang="en-GB" sz="2000">
                          <a:effectLst/>
                        </a:rPr>
                        <a:t> </a:t>
                      </a:r>
                      <a:r>
                        <a:rPr lang="en-US" sz="2000">
                          <a:effectLst/>
                        </a:rPr>
                        <a:t>Temazepam liquid 10mg/5ml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20mls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5"/>
                  </a:ext>
                </a:extLst>
              </a:tr>
              <a:tr h="1463629">
                <a:tc>
                  <a:txBody>
                    <a:bodyPr/>
                    <a:lstStyle/>
                    <a:p>
                      <a:pPr algn="just">
                        <a:spcAft>
                          <a:spcPts val="0"/>
                        </a:spcAft>
                      </a:pPr>
                      <a:r>
                        <a:rPr lang="en-US" sz="2000">
                          <a:effectLst/>
                        </a:rPr>
                        <a:t> Dihydrocodiene 30mg tablets </a:t>
                      </a:r>
                      <a:endParaRPr lang="en-GB" sz="2000">
                        <a:effectLst/>
                        <a:latin typeface="Times New Roman"/>
                        <a:ea typeface="Times New Roman"/>
                      </a:endParaRPr>
                    </a:p>
                  </a:txBody>
                  <a:tcPr marL="68585" marR="68585" marT="0" marB="0"/>
                </a:tc>
                <a:tc>
                  <a:txBody>
                    <a:bodyPr/>
                    <a:lstStyle/>
                    <a:p>
                      <a:pPr>
                        <a:spcAft>
                          <a:spcPts val="0"/>
                        </a:spcAft>
                      </a:pPr>
                      <a:r>
                        <a:rPr lang="en-US" sz="2000" dirty="0">
                          <a:effectLst/>
                        </a:rPr>
                        <a:t>&gt; 16 tabs or if routinely prescribed i.e. more than 2 prescriptions / month for quantity &gt; 16 tabs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240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1412875"/>
            <a:ext cx="8305800" cy="838200"/>
          </a:xfrm>
        </p:spPr>
        <p:txBody>
          <a:bodyPr>
            <a:normAutofit fontScale="90000"/>
          </a:bodyPr>
          <a:lstStyle/>
          <a:p>
            <a:pPr eaLnBrk="1" hangingPunct="1"/>
            <a:r>
              <a:rPr lang="en-GB" altLang="en-US" sz="3200"/>
              <a:t>Minimum Standards for Dental </a:t>
            </a:r>
            <a:br>
              <a:rPr lang="en-GB" altLang="en-US" sz="3200"/>
            </a:br>
            <a:r>
              <a:rPr lang="en-GB" altLang="en-US" sz="3200"/>
              <a:t>Care and Treatment (Dept. of Health)</a:t>
            </a:r>
          </a:p>
        </p:txBody>
      </p:sp>
      <p:sp>
        <p:nvSpPr>
          <p:cNvPr id="35843" name="Rectangle 3"/>
          <p:cNvSpPr>
            <a:spLocks noGrp="1" noChangeArrowheads="1"/>
          </p:cNvSpPr>
          <p:nvPr>
            <p:ph type="body" idx="1"/>
          </p:nvPr>
        </p:nvSpPr>
        <p:spPr>
          <a:xfrm>
            <a:off x="457200" y="2438400"/>
            <a:ext cx="8507413" cy="3962400"/>
          </a:xfrm>
        </p:spPr>
        <p:txBody>
          <a:bodyPr>
            <a:normAutofit fontScale="92500"/>
          </a:bodyPr>
          <a:lstStyle/>
          <a:p>
            <a:pPr marL="457200" indent="-457200" eaLnBrk="1" hangingPunct="1">
              <a:buFont typeface="Wingdings" pitchFamily="2" charset="2"/>
              <a:buChar char="v"/>
            </a:pPr>
            <a:r>
              <a:rPr lang="en-GB" altLang="en-US" sz="2000" dirty="0"/>
              <a:t>Describes the standards of care to be provided </a:t>
            </a:r>
            <a:r>
              <a:rPr lang="en-GB" altLang="en-US" sz="2000" u="sng" dirty="0"/>
              <a:t>from the patient’s perspective</a:t>
            </a:r>
            <a:endParaRPr lang="en-GB" altLang="en-US" sz="2000" dirty="0"/>
          </a:p>
          <a:p>
            <a:pPr marL="457200" indent="-457200" eaLnBrk="1" hangingPunct="1">
              <a:buFont typeface="Wingdings" pitchFamily="2" charset="2"/>
              <a:buChar char="v"/>
            </a:pPr>
            <a:r>
              <a:rPr lang="en-GB" altLang="en-US" sz="2000" dirty="0"/>
              <a:t>There are 15 Standards </a:t>
            </a:r>
          </a:p>
          <a:p>
            <a:pPr marL="457200" indent="-457200" eaLnBrk="1" hangingPunct="1">
              <a:buFont typeface="Wingdings" pitchFamily="2" charset="2"/>
              <a:buChar char="v"/>
            </a:pPr>
            <a:r>
              <a:rPr lang="en-GB" altLang="en-US" sz="2000" dirty="0"/>
              <a:t>Applicable to both health service and private care.</a:t>
            </a:r>
          </a:p>
          <a:p>
            <a:pPr marL="457200" indent="-457200" eaLnBrk="1" hangingPunct="1">
              <a:buFont typeface="Wingdings" pitchFamily="2" charset="2"/>
              <a:buChar char="v"/>
            </a:pPr>
            <a:r>
              <a:rPr lang="en-GB" altLang="en-US" sz="2000" dirty="0"/>
              <a:t>These may form the theme(s) for RQIA practice inspections and include:</a:t>
            </a:r>
          </a:p>
          <a:p>
            <a:pPr marL="457200" indent="-457200" eaLnBrk="1" hangingPunct="1"/>
            <a:r>
              <a:rPr lang="en-GB" altLang="en-US" sz="2000" dirty="0"/>
              <a:t>	- Choosing your dental service</a:t>
            </a:r>
          </a:p>
          <a:p>
            <a:pPr marL="457200" indent="-457200" eaLnBrk="1" hangingPunct="1"/>
            <a:r>
              <a:rPr lang="en-GB" altLang="en-US" sz="2000" dirty="0"/>
              <a:t>	-The quality of your care and treatment</a:t>
            </a:r>
          </a:p>
          <a:p>
            <a:pPr marL="457200" indent="-457200" eaLnBrk="1" hangingPunct="1"/>
            <a:r>
              <a:rPr lang="en-GB" altLang="en-US" sz="2000" dirty="0"/>
              <a:t>	- Medical and other emergencies</a:t>
            </a:r>
          </a:p>
          <a:p>
            <a:pPr marL="457200" indent="-457200" eaLnBrk="1" hangingPunct="1"/>
            <a:r>
              <a:rPr lang="en-GB" altLang="en-US" sz="2000" dirty="0"/>
              <a:t>	- Children, young people and vulnerable adults</a:t>
            </a:r>
          </a:p>
          <a:p>
            <a:pPr marL="457200" indent="-457200" eaLnBrk="1" hangingPunct="1"/>
            <a:endParaRPr lang="en-GB" altLang="en-US" sz="1800" dirty="0"/>
          </a:p>
          <a:p>
            <a:pPr marL="0" indent="0" eaLnBrk="1" hangingPunct="1">
              <a:buNone/>
            </a:pPr>
            <a:r>
              <a:rPr lang="en-GB" altLang="en-US" sz="2400" dirty="0">
                <a:solidFill>
                  <a:srgbClr val="FF0000"/>
                </a:solidFill>
                <a:hlinkClick r:id="rId3"/>
              </a:rPr>
              <a:t>https://www.health-ni.gov.uk/publications/professional-dental-guidance-publications</a:t>
            </a:r>
            <a:r>
              <a:rPr lang="en-GB" altLang="en-US" sz="2400" dirty="0">
                <a:solidFill>
                  <a:srgbClr val="FF0000"/>
                </a:solidFill>
              </a:rPr>
              <a:t>  </a:t>
            </a:r>
            <a:endParaRPr lang="en-GB" altLang="en-US" sz="2400" dirty="0"/>
          </a:p>
        </p:txBody>
      </p:sp>
    </p:spTree>
    <p:extLst>
      <p:ext uri="{BB962C8B-B14F-4D97-AF65-F5344CB8AC3E}">
        <p14:creationId xmlns:p14="http://schemas.microsoft.com/office/powerpoint/2010/main" val="9261350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eaLnBrk="1" fontAlgn="auto" hangingPunct="1">
              <a:spcAft>
                <a:spcPts val="0"/>
              </a:spcAft>
              <a:buFont typeface="Wingdings 3"/>
              <a:buNone/>
              <a:defRPr/>
            </a:pPr>
            <a:endParaRPr lang="en-GB" sz="2400" dirty="0"/>
          </a:p>
          <a:p>
            <a:pPr marL="109728" indent="0" eaLnBrk="1" fontAlgn="auto" hangingPunct="1">
              <a:spcAft>
                <a:spcPts val="0"/>
              </a:spcAft>
              <a:buFont typeface="Wingdings 3"/>
              <a:buNone/>
              <a:defRPr/>
            </a:pPr>
            <a:r>
              <a:rPr lang="en-GB" sz="2400" dirty="0"/>
              <a:t>Contact: </a:t>
            </a:r>
          </a:p>
          <a:p>
            <a:pPr marL="109728" indent="0" eaLnBrk="1" fontAlgn="auto" hangingPunct="1">
              <a:spcAft>
                <a:spcPts val="0"/>
              </a:spcAft>
              <a:buFont typeface="Wingdings 3"/>
              <a:buNone/>
              <a:defRPr/>
            </a:pPr>
            <a:endParaRPr lang="en-GB" sz="2400" dirty="0"/>
          </a:p>
          <a:p>
            <a:pPr marL="365760" indent="-256032" eaLnBrk="1" fontAlgn="auto" hangingPunct="1">
              <a:spcAft>
                <a:spcPts val="0"/>
              </a:spcAft>
              <a:buFont typeface="Wingdings" pitchFamily="2" charset="2"/>
              <a:buChar char="§"/>
              <a:defRPr/>
            </a:pPr>
            <a:r>
              <a:rPr lang="en-GB" sz="2400" dirty="0"/>
              <a:t>PSNI on 101</a:t>
            </a:r>
          </a:p>
          <a:p>
            <a:pPr marL="365760" indent="-256032" eaLnBrk="1" fontAlgn="auto" hangingPunct="1">
              <a:spcAft>
                <a:spcPts val="0"/>
              </a:spcAft>
              <a:buFont typeface="Wingdings" pitchFamily="2" charset="2"/>
              <a:buChar char="§"/>
              <a:defRPr/>
            </a:pPr>
            <a:r>
              <a:rPr lang="en-GB" sz="2400" dirty="0"/>
              <a:t>BSO Counter Fraud and Probity (CFPS)</a:t>
            </a:r>
          </a:p>
          <a:p>
            <a:pPr marL="109728" indent="0" eaLnBrk="1" fontAlgn="auto" hangingPunct="1">
              <a:spcAft>
                <a:spcPts val="0"/>
              </a:spcAft>
              <a:buFont typeface="Wingdings 3"/>
              <a:buNone/>
              <a:defRPr/>
            </a:pPr>
            <a:r>
              <a:rPr lang="en-GB" sz="2400" dirty="0"/>
              <a:t>        0800 096 3396  </a:t>
            </a:r>
            <a:r>
              <a:rPr lang="en-GB" sz="2400" dirty="0">
                <a:hlinkClick r:id="rId3"/>
              </a:rPr>
              <a:t>https://cfps.hscni.net/report/</a:t>
            </a:r>
            <a:endParaRPr lang="en-GB" sz="2400" dirty="0"/>
          </a:p>
          <a:p>
            <a:pPr marL="365760" indent="-256032" eaLnBrk="1" fontAlgn="auto" hangingPunct="1">
              <a:spcAft>
                <a:spcPts val="0"/>
              </a:spcAft>
              <a:buFont typeface="Wingdings" pitchFamily="2" charset="2"/>
              <a:buChar char="§"/>
              <a:defRPr/>
            </a:pPr>
            <a:r>
              <a:rPr lang="en-GB" sz="2400" dirty="0"/>
              <a:t>SPPG – area assistant business support manager</a:t>
            </a:r>
          </a:p>
          <a:p>
            <a:pPr marL="365760" indent="-256032" eaLnBrk="1" fontAlgn="auto" hangingPunct="1">
              <a:spcAft>
                <a:spcPts val="0"/>
              </a:spcAft>
              <a:buFont typeface="Wingdings" pitchFamily="2" charset="2"/>
              <a:buChar char="§"/>
              <a:defRPr/>
            </a:pPr>
            <a:r>
              <a:rPr lang="en-GB" sz="2400" dirty="0"/>
              <a:t>Submit Adverse Incident form to SPPG</a:t>
            </a:r>
          </a:p>
          <a:p>
            <a:pPr marL="365760" indent="-256032" eaLnBrk="1" fontAlgn="auto" hangingPunct="1">
              <a:spcAft>
                <a:spcPts val="0"/>
              </a:spcAft>
              <a:buFont typeface="Wingdings" pitchFamily="2" charset="2"/>
              <a:buChar char="§"/>
              <a:defRPr/>
            </a:pPr>
            <a:r>
              <a:rPr lang="en-GB" sz="2400" dirty="0"/>
              <a:t>Gerry Cleary, dental adviser, 02895 361006 - help with forms</a:t>
            </a:r>
          </a:p>
          <a:p>
            <a:pPr marL="109728" indent="0" eaLnBrk="1" fontAlgn="auto" hangingPunct="1">
              <a:spcAft>
                <a:spcPts val="0"/>
              </a:spcAft>
              <a:buFont typeface="Wingdings 3"/>
              <a:buNone/>
              <a:defRPr/>
            </a:pPr>
            <a:endParaRPr lang="en-GB" dirty="0"/>
          </a:p>
        </p:txBody>
      </p:sp>
      <p:sp>
        <p:nvSpPr>
          <p:cNvPr id="124931" name="Title 2"/>
          <p:cNvSpPr>
            <a:spLocks noGrp="1"/>
          </p:cNvSpPr>
          <p:nvPr>
            <p:ph type="title"/>
          </p:nvPr>
        </p:nvSpPr>
        <p:spPr/>
        <p:txBody>
          <a:bodyPr/>
          <a:lstStyle/>
          <a:p>
            <a:pPr eaLnBrk="1" hangingPunct="1"/>
            <a:r>
              <a:rPr lang="en-GB" altLang="en-US" sz="3600"/>
              <a:t>If the worst happens!</a:t>
            </a:r>
          </a:p>
        </p:txBody>
      </p:sp>
      <p:pic>
        <p:nvPicPr>
          <p:cNvPr id="124932" name="Picture 4" descr="C:\Users\Family\AppData\Local\Microsoft\Windows\INetCache\IE\9B7WLPFF\police-ca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340768"/>
            <a:ext cx="3098180" cy="23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2527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ChangeArrowheads="1"/>
          </p:cNvSpPr>
          <p:nvPr/>
        </p:nvSpPr>
        <p:spPr bwMode="auto">
          <a:xfrm>
            <a:off x="539750" y="1844675"/>
            <a:ext cx="7848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u="sng" dirty="0"/>
              <a:t>Antimicrobial Stewardship</a:t>
            </a:r>
            <a:r>
              <a:rPr lang="en-GB" altLang="en-US" sz="4000" dirty="0"/>
              <a:t> </a:t>
            </a:r>
            <a:br>
              <a:rPr lang="en-GB" altLang="en-US" sz="4000" dirty="0"/>
            </a:br>
            <a:r>
              <a:rPr lang="en-GB" altLang="en-US" sz="4000" dirty="0"/>
              <a:t>                                                          </a:t>
            </a:r>
            <a:r>
              <a:rPr lang="en-GB" altLang="en-US" sz="3600" dirty="0"/>
              <a:t>What happened during the Pandemic?                                      Advice – Analgesia - Antibiotics</a:t>
            </a:r>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73688"/>
            <a:ext cx="5148263" cy="148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678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AFBFF-A8FC-7287-B625-127EAF495AFA}"/>
              </a:ext>
            </a:extLst>
          </p:cNvPr>
          <p:cNvPicPr>
            <a:picLocks noChangeAspect="1"/>
          </p:cNvPicPr>
          <p:nvPr/>
        </p:nvPicPr>
        <p:blipFill>
          <a:blip r:embed="rId2"/>
          <a:stretch>
            <a:fillRect/>
          </a:stretch>
        </p:blipFill>
        <p:spPr>
          <a:xfrm>
            <a:off x="1085548" y="1149661"/>
            <a:ext cx="6972905" cy="4558679"/>
          </a:xfrm>
          <a:prstGeom prst="rect">
            <a:avLst/>
          </a:prstGeom>
        </p:spPr>
      </p:pic>
    </p:spTree>
    <p:extLst>
      <p:ext uri="{BB962C8B-B14F-4D97-AF65-F5344CB8AC3E}">
        <p14:creationId xmlns:p14="http://schemas.microsoft.com/office/powerpoint/2010/main" val="5033976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D1E661-8D56-D741-06AD-3C1AC3A56C85}"/>
              </a:ext>
            </a:extLst>
          </p:cNvPr>
          <p:cNvPicPr>
            <a:picLocks noChangeAspect="1"/>
          </p:cNvPicPr>
          <p:nvPr/>
        </p:nvPicPr>
        <p:blipFill>
          <a:blip r:embed="rId2"/>
          <a:stretch>
            <a:fillRect/>
          </a:stretch>
        </p:blipFill>
        <p:spPr>
          <a:xfrm>
            <a:off x="1087834" y="1156519"/>
            <a:ext cx="6968332" cy="4544962"/>
          </a:xfrm>
          <a:prstGeom prst="rect">
            <a:avLst/>
          </a:prstGeom>
        </p:spPr>
      </p:pic>
    </p:spTree>
    <p:extLst>
      <p:ext uri="{BB962C8B-B14F-4D97-AF65-F5344CB8AC3E}">
        <p14:creationId xmlns:p14="http://schemas.microsoft.com/office/powerpoint/2010/main" val="32172333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9206D8-F02F-1130-1742-6D8378FCE39B}"/>
              </a:ext>
            </a:extLst>
          </p:cNvPr>
          <p:cNvGraphicFramePr>
            <a:graphicFrameLocks noGrp="1"/>
          </p:cNvGraphicFramePr>
          <p:nvPr>
            <p:extLst/>
          </p:nvPr>
        </p:nvGraphicFramePr>
        <p:xfrm>
          <a:off x="1565040" y="1609404"/>
          <a:ext cx="6013921" cy="3643000"/>
        </p:xfrm>
        <a:graphic>
          <a:graphicData uri="http://schemas.openxmlformats.org/drawingml/2006/table">
            <a:tbl>
              <a:tblPr firstRow="1" bandRow="1">
                <a:tableStyleId>{5C22544A-7EE6-4342-B048-85BDC9FD1C3A}</a:tableStyleId>
              </a:tblPr>
              <a:tblGrid>
                <a:gridCol w="750775">
                  <a:extLst>
                    <a:ext uri="{9D8B030D-6E8A-4147-A177-3AD203B41FA5}">
                      <a16:colId xmlns:a16="http://schemas.microsoft.com/office/drawing/2014/main" val="1003269041"/>
                    </a:ext>
                  </a:extLst>
                </a:gridCol>
                <a:gridCol w="751878">
                  <a:extLst>
                    <a:ext uri="{9D8B030D-6E8A-4147-A177-3AD203B41FA5}">
                      <a16:colId xmlns:a16="http://schemas.microsoft.com/office/drawing/2014/main" val="1970870784"/>
                    </a:ext>
                  </a:extLst>
                </a:gridCol>
                <a:gridCol w="751878">
                  <a:extLst>
                    <a:ext uri="{9D8B030D-6E8A-4147-A177-3AD203B41FA5}">
                      <a16:colId xmlns:a16="http://schemas.microsoft.com/office/drawing/2014/main" val="3156058350"/>
                    </a:ext>
                  </a:extLst>
                </a:gridCol>
                <a:gridCol w="751878">
                  <a:extLst>
                    <a:ext uri="{9D8B030D-6E8A-4147-A177-3AD203B41FA5}">
                      <a16:colId xmlns:a16="http://schemas.microsoft.com/office/drawing/2014/main" val="1754312548"/>
                    </a:ext>
                  </a:extLst>
                </a:gridCol>
                <a:gridCol w="751878">
                  <a:extLst>
                    <a:ext uri="{9D8B030D-6E8A-4147-A177-3AD203B41FA5}">
                      <a16:colId xmlns:a16="http://schemas.microsoft.com/office/drawing/2014/main" val="2306942421"/>
                    </a:ext>
                  </a:extLst>
                </a:gridCol>
                <a:gridCol w="751878">
                  <a:extLst>
                    <a:ext uri="{9D8B030D-6E8A-4147-A177-3AD203B41FA5}">
                      <a16:colId xmlns:a16="http://schemas.microsoft.com/office/drawing/2014/main" val="4012511134"/>
                    </a:ext>
                  </a:extLst>
                </a:gridCol>
                <a:gridCol w="751878">
                  <a:extLst>
                    <a:ext uri="{9D8B030D-6E8A-4147-A177-3AD203B41FA5}">
                      <a16:colId xmlns:a16="http://schemas.microsoft.com/office/drawing/2014/main" val="1338296635"/>
                    </a:ext>
                  </a:extLst>
                </a:gridCol>
                <a:gridCol w="751878">
                  <a:extLst>
                    <a:ext uri="{9D8B030D-6E8A-4147-A177-3AD203B41FA5}">
                      <a16:colId xmlns:a16="http://schemas.microsoft.com/office/drawing/2014/main" val="2461071960"/>
                    </a:ext>
                  </a:extLst>
                </a:gridCol>
              </a:tblGrid>
              <a:tr h="250766">
                <a:tc>
                  <a:txBody>
                    <a:bodyPr/>
                    <a:lstStyle/>
                    <a:p>
                      <a:pPr algn="l" fontAlgn="b"/>
                      <a:endParaRPr lang="en-GB" sz="1600" b="0" i="0" u="none" strike="noStrike">
                        <a:solidFill>
                          <a:srgbClr val="000000"/>
                        </a:solidFill>
                        <a:effectLst/>
                        <a:latin typeface="Calibri" panose="020F0502020204030204" pitchFamily="34" charset="0"/>
                      </a:endParaRPr>
                    </a:p>
                  </a:txBody>
                  <a:tcPr marL="10736" marR="10736" marT="10736" marB="0" anchor="b"/>
                </a:tc>
                <a:tc gridSpan="7">
                  <a:txBody>
                    <a:bodyPr/>
                    <a:lstStyle/>
                    <a:p>
                      <a:pPr algn="ctr" fontAlgn="b"/>
                      <a:r>
                        <a:rPr lang="en-GB" sz="1600" u="none" strike="noStrike">
                          <a:effectLst/>
                        </a:rPr>
                        <a:t>Year</a:t>
                      </a:r>
                      <a:endParaRPr lang="en-GB" sz="1600" b="0" i="0" u="none" strike="noStrike">
                        <a:solidFill>
                          <a:srgbClr val="000000"/>
                        </a:solidFill>
                        <a:effectLst/>
                        <a:latin typeface="Calibri" panose="020F0502020204030204" pitchFamily="34" charset="0"/>
                      </a:endParaRPr>
                    </a:p>
                  </a:txBody>
                  <a:tcPr marL="10736" marR="10736" marT="10736"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910563"/>
                  </a:ext>
                </a:extLst>
              </a:tr>
              <a:tr h="260648">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2018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2019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2024</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184573715"/>
                  </a:ext>
                </a:extLst>
              </a:tr>
              <a:tr h="260648">
                <a:tc>
                  <a:txBody>
                    <a:bodyPr/>
                    <a:lstStyle/>
                    <a:p>
                      <a:pPr algn="l" fontAlgn="b"/>
                      <a:r>
                        <a:rPr lang="en-GB" sz="1600" u="none" strike="noStrike">
                          <a:effectLst/>
                        </a:rPr>
                        <a:t>Jan</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12,685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12,054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15,789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14,499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13,372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12,632</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783783059"/>
                  </a:ext>
                </a:extLst>
              </a:tr>
              <a:tr h="260648">
                <a:tc>
                  <a:txBody>
                    <a:bodyPr/>
                    <a:lstStyle/>
                    <a:p>
                      <a:pPr algn="l" fontAlgn="b"/>
                      <a:r>
                        <a:rPr lang="en-GB" sz="1600" u="none" strike="noStrike">
                          <a:effectLst/>
                        </a:rPr>
                        <a:t>Feb</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10,668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11,017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14,707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13,454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11,779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11,363</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854468279"/>
                  </a:ext>
                </a:extLst>
              </a:tr>
              <a:tr h="260648">
                <a:tc>
                  <a:txBody>
                    <a:bodyPr/>
                    <a:lstStyle/>
                    <a:p>
                      <a:pPr algn="l" fontAlgn="b"/>
                      <a:r>
                        <a:rPr lang="en-GB" sz="1600" u="none" strike="noStrike">
                          <a:effectLst/>
                        </a:rPr>
                        <a:t>Mar</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11,351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13,616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16,660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15,203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13,293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11,918</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427524937"/>
                  </a:ext>
                </a:extLst>
              </a:tr>
              <a:tr h="260648">
                <a:tc>
                  <a:txBody>
                    <a:bodyPr/>
                    <a:lstStyle/>
                    <a:p>
                      <a:pPr algn="l" fontAlgn="b"/>
                      <a:r>
                        <a:rPr lang="en-GB" sz="1600" u="none" strike="noStrike">
                          <a:effectLst/>
                        </a:rPr>
                        <a:t>Apr</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11,527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15,971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15,626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13,841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11,634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11,534</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401732707"/>
                  </a:ext>
                </a:extLst>
              </a:tr>
              <a:tr h="260648">
                <a:tc>
                  <a:txBody>
                    <a:bodyPr/>
                    <a:lstStyle/>
                    <a:p>
                      <a:pPr algn="l" fontAlgn="b"/>
                      <a:r>
                        <a:rPr lang="en-GB" sz="1600" u="none" strike="noStrike">
                          <a:effectLst/>
                        </a:rPr>
                        <a:t>May</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11,892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16,684</a:t>
                      </a:r>
                      <a:endParaRPr lang="en-GB" sz="1600" b="0" i="0" u="none" strike="noStrike" dirty="0">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14,378</a:t>
                      </a:r>
                      <a:endParaRPr lang="en-GB" sz="1600" b="0" i="0" u="none" strike="noStrike" dirty="0">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14,860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12,445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11,870</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69243805"/>
                  </a:ext>
                </a:extLst>
              </a:tr>
              <a:tr h="260648">
                <a:tc>
                  <a:txBody>
                    <a:bodyPr/>
                    <a:lstStyle/>
                    <a:p>
                      <a:pPr algn="l" fontAlgn="b"/>
                      <a:r>
                        <a:rPr lang="en-GB" sz="1600" u="none" strike="noStrike">
                          <a:effectLst/>
                        </a:rPr>
                        <a:t>Jun</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11,339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18,064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15,084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13,958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10,982</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795531611"/>
                  </a:ext>
                </a:extLst>
              </a:tr>
              <a:tr h="260648">
                <a:tc>
                  <a:txBody>
                    <a:bodyPr/>
                    <a:lstStyle/>
                    <a:p>
                      <a:pPr algn="l" fontAlgn="b"/>
                      <a:r>
                        <a:rPr lang="en-GB" sz="1600" u="none" strike="noStrike">
                          <a:effectLst/>
                        </a:rPr>
                        <a:t>Jul</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11,649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17,972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13,926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13,169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11,707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11,453</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129834593"/>
                  </a:ext>
                </a:extLst>
              </a:tr>
              <a:tr h="260648">
                <a:tc>
                  <a:txBody>
                    <a:bodyPr/>
                    <a:lstStyle/>
                    <a:p>
                      <a:pPr algn="l" fontAlgn="b"/>
                      <a:r>
                        <a:rPr lang="en-GB" sz="1600" u="none" strike="noStrike">
                          <a:effectLst/>
                        </a:rPr>
                        <a:t>Aug</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11,555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15,297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14,486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13,923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12,750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11,328</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331702036"/>
                  </a:ext>
                </a:extLst>
              </a:tr>
              <a:tr h="260648">
                <a:tc>
                  <a:txBody>
                    <a:bodyPr/>
                    <a:lstStyle/>
                    <a:p>
                      <a:pPr algn="l" fontAlgn="b"/>
                      <a:r>
                        <a:rPr lang="en-GB" sz="1600" u="none" strike="noStrike">
                          <a:effectLst/>
                        </a:rPr>
                        <a:t>Sep</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11,629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16,402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15,183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13,586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12,135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11,285</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683072336"/>
                  </a:ext>
                </a:extLst>
              </a:tr>
              <a:tr h="260648">
                <a:tc>
                  <a:txBody>
                    <a:bodyPr/>
                    <a:lstStyle/>
                    <a:p>
                      <a:pPr algn="l" fontAlgn="b"/>
                      <a:r>
                        <a:rPr lang="en-GB" sz="1600" u="none" strike="noStrike">
                          <a:effectLst/>
                        </a:rPr>
                        <a:t>Oct</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12,375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16,968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14,727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12,886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12,375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287901616"/>
                  </a:ext>
                </a:extLst>
              </a:tr>
              <a:tr h="260648">
                <a:tc>
                  <a:txBody>
                    <a:bodyPr/>
                    <a:lstStyle/>
                    <a:p>
                      <a:pPr algn="l" fontAlgn="b"/>
                      <a:r>
                        <a:rPr lang="en-GB" sz="1600" u="none" strike="noStrike">
                          <a:effectLst/>
                        </a:rPr>
                        <a:t>Nov</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11,758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16,606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14,711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13,666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12,655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2649809276"/>
                  </a:ext>
                </a:extLst>
              </a:tr>
              <a:tr h="260648">
                <a:tc>
                  <a:txBody>
                    <a:bodyPr/>
                    <a:lstStyle/>
                    <a:p>
                      <a:pPr algn="l" fontAlgn="b"/>
                      <a:r>
                        <a:rPr lang="en-GB" sz="1600" u="none" strike="noStrike">
                          <a:effectLst/>
                        </a:rPr>
                        <a:t>Dec</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11,374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12,189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18,080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16,077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13,803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12,279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2410298849"/>
                  </a:ext>
                </a:extLst>
              </a:tr>
            </a:tbl>
          </a:graphicData>
        </a:graphic>
      </p:graphicFrame>
      <p:sp>
        <p:nvSpPr>
          <p:cNvPr id="3" name="Rectangle 2">
            <a:extLst>
              <a:ext uri="{FF2B5EF4-FFF2-40B4-BE49-F238E27FC236}">
                <a16:creationId xmlns:a16="http://schemas.microsoft.com/office/drawing/2014/main" id="{030BA30D-86C8-59D8-1DD9-B7BC7E68E05F}"/>
              </a:ext>
            </a:extLst>
          </p:cNvPr>
          <p:cNvSpPr/>
          <p:nvPr/>
        </p:nvSpPr>
        <p:spPr>
          <a:xfrm>
            <a:off x="506053" y="1159617"/>
            <a:ext cx="8131892" cy="539528"/>
          </a:xfrm>
          <a:prstGeom prst="rect">
            <a:avLst/>
          </a:prstGeom>
        </p:spPr>
        <p:txBody>
          <a:bodyPr vert="horz" lIns="68580" tIns="34290" rIns="68580" bIns="34290" rtlCol="0" anchor="ctr">
            <a:normAutofit/>
          </a:bodyPr>
          <a:lstStyle/>
          <a:p>
            <a:pPr algn="ctr">
              <a:lnSpc>
                <a:spcPct val="90000"/>
              </a:lnSpc>
              <a:spcBef>
                <a:spcPct val="0"/>
              </a:spcBef>
              <a:spcAft>
                <a:spcPts val="450"/>
              </a:spcAft>
            </a:pPr>
            <a:r>
              <a:rPr lang="en-US" sz="2250" b="1" dirty="0">
                <a:latin typeface="+mj-lt"/>
                <a:ea typeface="+mj-ea"/>
                <a:cs typeface="+mj-cs"/>
              </a:rPr>
              <a:t>Number of dispensed Antibacterial Drugs December 2018 - Present</a:t>
            </a:r>
          </a:p>
        </p:txBody>
      </p:sp>
    </p:spTree>
    <p:extLst>
      <p:ext uri="{BB962C8B-B14F-4D97-AF65-F5344CB8AC3E}">
        <p14:creationId xmlns:p14="http://schemas.microsoft.com/office/powerpoint/2010/main" val="20115634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1341438"/>
            <a:ext cx="8305800" cy="719137"/>
          </a:xfrm>
        </p:spPr>
        <p:txBody>
          <a:bodyPr/>
          <a:lstStyle/>
          <a:p>
            <a:r>
              <a:rPr lang="en-GB" altLang="en-US" sz="3200"/>
              <a:t>Observation of antibiotic resistance</a:t>
            </a:r>
          </a:p>
        </p:txBody>
      </p:sp>
      <p:pic>
        <p:nvPicPr>
          <p:cNvPr id="13209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2060848"/>
            <a:ext cx="8640763" cy="4681538"/>
          </a:xfrm>
        </p:spPr>
      </p:pic>
    </p:spTree>
    <p:extLst>
      <p:ext uri="{BB962C8B-B14F-4D97-AF65-F5344CB8AC3E}">
        <p14:creationId xmlns:p14="http://schemas.microsoft.com/office/powerpoint/2010/main" val="9656861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67544" y="548680"/>
            <a:ext cx="8229600" cy="1143000"/>
          </a:xfrm>
        </p:spPr>
        <p:txBody>
          <a:bodyPr/>
          <a:lstStyle/>
          <a:p>
            <a:r>
              <a:rPr lang="en-GB" altLang="en-US" dirty="0"/>
              <a:t>Full details on BSO website</a:t>
            </a:r>
          </a:p>
        </p:txBody>
      </p:sp>
      <p:sp>
        <p:nvSpPr>
          <p:cNvPr id="134147" name="Content Placeholder 2"/>
          <p:cNvSpPr>
            <a:spLocks noGrp="1"/>
          </p:cNvSpPr>
          <p:nvPr>
            <p:ph idx="1"/>
          </p:nvPr>
        </p:nvSpPr>
        <p:spPr>
          <a:xfrm>
            <a:off x="457200" y="2781300"/>
            <a:ext cx="8305800" cy="3619500"/>
          </a:xfrm>
        </p:spPr>
        <p:txBody>
          <a:bodyPr>
            <a:normAutofit/>
          </a:bodyPr>
          <a:lstStyle/>
          <a:p>
            <a:r>
              <a:rPr lang="en-GB" altLang="en-US" dirty="0"/>
              <a:t>‘Prescribing page’</a:t>
            </a:r>
          </a:p>
          <a:p>
            <a:pPr marL="0" indent="0">
              <a:buNone/>
            </a:pPr>
            <a:r>
              <a:rPr lang="en-GB" altLang="en-US" dirty="0">
                <a:hlinkClick r:id="rId2"/>
              </a:rPr>
              <a:t>https://bso.hscni.net/directorates/operations/family-practitioner-services/dental-services/contractor-information/dental-prescribing-guidance/</a:t>
            </a:r>
            <a:endParaRPr lang="en-GB" altLang="en-US" dirty="0"/>
          </a:p>
          <a:p>
            <a:pPr marL="0" indent="0">
              <a:buNone/>
            </a:pPr>
            <a:endParaRPr lang="en-GB" altLang="en-US" dirty="0"/>
          </a:p>
          <a:p>
            <a:endParaRPr lang="en-GB" altLang="en-US" dirty="0"/>
          </a:p>
          <a:p>
            <a:pPr marL="0" indent="0">
              <a:buNone/>
            </a:pPr>
            <a:endParaRPr lang="en-GB" altLang="en-US" sz="2800" dirty="0"/>
          </a:p>
          <a:p>
            <a:pPr marL="0" indent="0">
              <a:buNone/>
            </a:pPr>
            <a:endParaRPr lang="en-GB" altLang="en-US" sz="2800" dirty="0"/>
          </a:p>
        </p:txBody>
      </p:sp>
    </p:spTree>
    <p:extLst>
      <p:ext uri="{BB962C8B-B14F-4D97-AF65-F5344CB8AC3E}">
        <p14:creationId xmlns:p14="http://schemas.microsoft.com/office/powerpoint/2010/main" val="19082169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dirty="0"/>
              <a:t>Useful websites</a:t>
            </a:r>
          </a:p>
        </p:txBody>
      </p:sp>
      <p:sp>
        <p:nvSpPr>
          <p:cNvPr id="3" name="Content Placeholder 2"/>
          <p:cNvSpPr>
            <a:spLocks noGrp="1"/>
          </p:cNvSpPr>
          <p:nvPr>
            <p:ph idx="1"/>
          </p:nvPr>
        </p:nvSpPr>
        <p:spPr/>
        <p:txBody>
          <a:bodyPr>
            <a:noAutofit/>
          </a:bodyPr>
          <a:lstStyle/>
          <a:p>
            <a:r>
              <a:rPr lang="en-GB" altLang="en-US" sz="1600" dirty="0"/>
              <a:t>HS48 and HS50 forms, </a:t>
            </a:r>
            <a:r>
              <a:rPr lang="en-US" altLang="en-US" sz="1600" dirty="0"/>
              <a:t>Minimum Standards for Dental Care and Treatment</a:t>
            </a:r>
            <a:br>
              <a:rPr lang="en-GB" altLang="en-US" sz="1600" dirty="0"/>
            </a:br>
            <a:r>
              <a:rPr lang="en-GB" altLang="en-US" sz="1600" dirty="0">
                <a:solidFill>
                  <a:srgbClr val="FF0000"/>
                </a:solidFill>
                <a:hlinkClick r:id="rId2"/>
              </a:rPr>
              <a:t>https://bso.hscni.net/directorates/operations/family-practitioner-services/dental-services/contractor-information/new-entrants-to-the-ni-dental-list/</a:t>
            </a:r>
            <a:r>
              <a:rPr lang="en-GB" altLang="en-US" sz="1600" dirty="0">
                <a:solidFill>
                  <a:srgbClr val="FF0000"/>
                </a:solidFill>
              </a:rPr>
              <a:t> </a:t>
            </a:r>
          </a:p>
          <a:p>
            <a:r>
              <a:rPr lang="en-GB" altLang="en-US" sz="1600" dirty="0">
                <a:solidFill>
                  <a:srgbClr val="FF0000"/>
                </a:solidFill>
                <a:hlinkClick r:id="rId3"/>
              </a:rPr>
              <a:t>https://bso.hscni.net/directorates/operations/family-practitioner-services/dental-services/contractor-information/forms-library/</a:t>
            </a:r>
            <a:endParaRPr lang="en-GB" altLang="en-US" sz="1600" dirty="0">
              <a:solidFill>
                <a:srgbClr val="FF0000"/>
              </a:solidFill>
            </a:endParaRPr>
          </a:p>
          <a:p>
            <a:r>
              <a:rPr lang="en-GB" altLang="en-US" sz="1600" dirty="0"/>
              <a:t>Statement of Dental Remuneration</a:t>
            </a:r>
            <a:br>
              <a:rPr lang="en-GB" altLang="en-US" sz="1600" dirty="0"/>
            </a:br>
            <a:r>
              <a:rPr lang="en-GB" altLang="en-US" sz="1600" dirty="0">
                <a:solidFill>
                  <a:srgbClr val="FF0000"/>
                </a:solidFill>
                <a:hlinkClick r:id="rId4"/>
              </a:rPr>
              <a:t>https://bso.hscni.net/directorates/operations/family-practitioner-services/dental-services/dental-charges-fees/statement-of-dental-remuneration-sdr/</a:t>
            </a:r>
            <a:r>
              <a:rPr lang="en-GB" altLang="en-US" sz="1600" dirty="0">
                <a:solidFill>
                  <a:srgbClr val="FF0000"/>
                </a:solidFill>
              </a:rPr>
              <a:t> </a:t>
            </a:r>
            <a:br>
              <a:rPr lang="en-GB" altLang="en-US" sz="1600" dirty="0">
                <a:solidFill>
                  <a:srgbClr val="FF0000"/>
                </a:solidFill>
              </a:rPr>
            </a:br>
            <a:br>
              <a:rPr lang="en-GB" altLang="en-US" sz="1600" dirty="0">
                <a:solidFill>
                  <a:srgbClr val="FF0000"/>
                </a:solidFill>
              </a:rPr>
            </a:br>
            <a:r>
              <a:rPr lang="en-GB" altLang="en-US" sz="1600" dirty="0"/>
              <a:t>Other websites that may be of use</a:t>
            </a:r>
            <a:br>
              <a:rPr lang="en-GB" altLang="en-US" sz="1600" dirty="0"/>
            </a:br>
            <a:r>
              <a:rPr lang="en-GB" altLang="en-US" sz="1600" dirty="0">
                <a:hlinkClick r:id="rId5"/>
              </a:rPr>
              <a:t>https://www.health-ni.gov.uk/topics/dentistry</a:t>
            </a:r>
            <a:br>
              <a:rPr lang="en-GB" altLang="en-US" sz="1600" dirty="0"/>
            </a:br>
            <a:r>
              <a:rPr lang="en-GB" sz="1600" dirty="0">
                <a:hlinkClick r:id="rId6"/>
              </a:rPr>
              <a:t>https://online.hscni.net</a:t>
            </a:r>
            <a:br>
              <a:rPr lang="en-GB" altLang="en-US" sz="1600" dirty="0"/>
            </a:br>
            <a:r>
              <a:rPr lang="en-GB" altLang="en-US" sz="1600" dirty="0">
                <a:hlinkClick r:id="rId7"/>
              </a:rPr>
              <a:t>https://bso.hscni.net/</a:t>
            </a:r>
            <a:r>
              <a:rPr lang="en-GB" altLang="en-US" sz="1600" dirty="0"/>
              <a:t> </a:t>
            </a:r>
            <a:br>
              <a:rPr lang="en-GB" altLang="en-US" sz="1600" dirty="0"/>
            </a:br>
            <a:r>
              <a:rPr lang="en-GB" altLang="en-US" sz="1600" dirty="0">
                <a:hlinkClick r:id="rId8"/>
              </a:rPr>
              <a:t>http://www.hse.gov.uk/risk/index.htm</a:t>
            </a:r>
            <a:br>
              <a:rPr lang="en-GB" altLang="en-US" sz="1600" dirty="0"/>
            </a:br>
            <a:r>
              <a:rPr lang="en-GB" altLang="en-US" sz="1600" dirty="0">
                <a:hlinkClick r:id="rId9"/>
              </a:rPr>
              <a:t>www.rqia.org.uk</a:t>
            </a:r>
            <a:endParaRPr lang="en-GB" altLang="en-US" sz="1600" dirty="0"/>
          </a:p>
          <a:p>
            <a:pPr marL="0" indent="0">
              <a:buNone/>
            </a:pPr>
            <a:r>
              <a:rPr lang="en-GB" altLang="en-US" sz="2000" dirty="0"/>
              <a:t>      </a:t>
            </a:r>
            <a:r>
              <a:rPr lang="en-GB" altLang="en-US" sz="1600" dirty="0">
                <a:hlinkClick r:id="rId10"/>
              </a:rPr>
              <a:t>www.gdc-uk.org</a:t>
            </a:r>
            <a:endParaRPr lang="en-GB" altLang="en-US" sz="1600" dirty="0"/>
          </a:p>
          <a:p>
            <a:pPr marL="0" indent="0">
              <a:buNone/>
            </a:pPr>
            <a:br>
              <a:rPr lang="en-GB" altLang="en-US" sz="2000" dirty="0"/>
            </a:br>
            <a:endParaRPr lang="en-GB" sz="2000" dirty="0"/>
          </a:p>
        </p:txBody>
      </p:sp>
    </p:spTree>
    <p:extLst>
      <p:ext uri="{BB962C8B-B14F-4D97-AF65-F5344CB8AC3E}">
        <p14:creationId xmlns:p14="http://schemas.microsoft.com/office/powerpoint/2010/main" val="24972705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24744"/>
            <a:ext cx="8305800" cy="935037"/>
          </a:xfrm>
        </p:spPr>
        <p:txBody>
          <a:bodyPr/>
          <a:lstStyle/>
          <a:p>
            <a:pPr eaLnBrk="1" hangingPunct="1"/>
            <a:r>
              <a:rPr lang="en-GB" altLang="en-US" dirty="0"/>
              <a:t>Contact Numbers: </a:t>
            </a:r>
          </a:p>
        </p:txBody>
      </p:sp>
      <p:sp>
        <p:nvSpPr>
          <p:cNvPr id="41987" name="Rectangle 3"/>
          <p:cNvSpPr>
            <a:spLocks noGrp="1" noChangeArrowheads="1"/>
          </p:cNvSpPr>
          <p:nvPr>
            <p:ph type="body" idx="1"/>
          </p:nvPr>
        </p:nvSpPr>
        <p:spPr>
          <a:xfrm>
            <a:off x="467544" y="2060849"/>
            <a:ext cx="8229600" cy="3960440"/>
          </a:xfrm>
        </p:spPr>
        <p:txBody>
          <a:bodyPr/>
          <a:lstStyle/>
          <a:p>
            <a:pPr marL="0" indent="0" eaLnBrk="1" hangingPunct="1">
              <a:buNone/>
            </a:pPr>
            <a:r>
              <a:rPr lang="en-GB" altLang="en-US" dirty="0"/>
              <a:t>Directorate of Integrated Care:</a:t>
            </a:r>
          </a:p>
          <a:p>
            <a:pPr eaLnBrk="1" hangingPunct="1">
              <a:buFont typeface="Wingdings" pitchFamily="2" charset="2"/>
              <a:buChar char="v"/>
            </a:pPr>
            <a:r>
              <a:rPr lang="en-GB" altLang="en-US" sz="3200" dirty="0">
                <a:solidFill>
                  <a:schemeClr val="accent6">
                    <a:lumMod val="75000"/>
                  </a:schemeClr>
                </a:solidFill>
              </a:rPr>
              <a:t>Northern Office 		028 953 62849</a:t>
            </a:r>
          </a:p>
          <a:p>
            <a:pPr eaLnBrk="1" hangingPunct="1">
              <a:buFont typeface="Wingdings" pitchFamily="2" charset="2"/>
              <a:buChar char="v"/>
            </a:pPr>
            <a:r>
              <a:rPr lang="en-GB" altLang="en-US" sz="3200" dirty="0">
                <a:solidFill>
                  <a:srgbClr val="00B050"/>
                </a:solidFill>
              </a:rPr>
              <a:t>Belfast Office     		028 953 63926</a:t>
            </a:r>
          </a:p>
          <a:p>
            <a:pPr eaLnBrk="1" hangingPunct="1">
              <a:buFont typeface="Wingdings" pitchFamily="2" charset="2"/>
              <a:buChar char="v"/>
            </a:pPr>
            <a:r>
              <a:rPr lang="en-GB" altLang="en-US" sz="3200" dirty="0">
                <a:solidFill>
                  <a:srgbClr val="FF0000"/>
                </a:solidFill>
              </a:rPr>
              <a:t>South East Office   		028 953 63926</a:t>
            </a:r>
          </a:p>
          <a:p>
            <a:pPr eaLnBrk="1" hangingPunct="1">
              <a:buFont typeface="Wingdings" pitchFamily="2" charset="2"/>
              <a:buChar char="v"/>
            </a:pPr>
            <a:r>
              <a:rPr lang="en-GB" altLang="en-US" sz="3200" dirty="0">
                <a:solidFill>
                  <a:srgbClr val="00B0F0"/>
                </a:solidFill>
              </a:rPr>
              <a:t>Southern Office  		028 953 62104</a:t>
            </a:r>
          </a:p>
          <a:p>
            <a:pPr>
              <a:buFont typeface="Wingdings" pitchFamily="2" charset="2"/>
              <a:buChar char="v"/>
            </a:pPr>
            <a:r>
              <a:rPr lang="en-GB" altLang="en-US" dirty="0">
                <a:solidFill>
                  <a:srgbClr val="FFC000"/>
                </a:solidFill>
              </a:rPr>
              <a:t>Western Office  		028 953 61010</a:t>
            </a:r>
          </a:p>
          <a:p>
            <a:pPr eaLnBrk="1" hangingPunct="1">
              <a:buFont typeface="Wingdings" pitchFamily="2" charset="2"/>
              <a:buChar char="v"/>
            </a:pPr>
            <a:endParaRPr lang="en-GB" altLang="en-US" sz="3200" dirty="0"/>
          </a:p>
          <a:p>
            <a:pPr marL="857250" lvl="1" indent="-457200" eaLnBrk="1" hangingPunct="1">
              <a:buFont typeface="Wingdings" pitchFamily="2" charset="2"/>
              <a:buChar char="v"/>
            </a:pPr>
            <a:endParaRPr lang="en-GB" altLang="en-US" dirty="0"/>
          </a:p>
          <a:p>
            <a:pPr eaLnBrk="1" hangingPunct="1"/>
            <a:endParaRPr lang="en-GB" altLang="en-US" dirty="0"/>
          </a:p>
        </p:txBody>
      </p:sp>
    </p:spTree>
    <p:extLst>
      <p:ext uri="{BB962C8B-B14F-4D97-AF65-F5344CB8AC3E}">
        <p14:creationId xmlns:p14="http://schemas.microsoft.com/office/powerpoint/2010/main" val="26867141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57200" y="1600200"/>
            <a:ext cx="8305800" cy="1828800"/>
          </a:xfrm>
        </p:spPr>
        <p:txBody>
          <a:bodyPr/>
          <a:lstStyle/>
          <a:p>
            <a:r>
              <a:rPr lang="en-GB" altLang="en-US"/>
              <a:t>Thank you for your attention</a:t>
            </a:r>
            <a:br>
              <a:rPr lang="en-GB" altLang="en-US"/>
            </a:br>
            <a:endParaRPr lang="en-GB" altLang="en-US"/>
          </a:p>
        </p:txBody>
      </p:sp>
      <p:pic>
        <p:nvPicPr>
          <p:cNvPr id="136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852738"/>
            <a:ext cx="547211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4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TotalTime>
  <Words>6556</Words>
  <Application>Microsoft Office PowerPoint</Application>
  <PresentationFormat>On-screen Show (4:3)</PresentationFormat>
  <Paragraphs>1031</Paragraphs>
  <Slides>99</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Times New Roman</vt:lpstr>
      <vt:lpstr>Wingdings</vt:lpstr>
      <vt:lpstr>Wingdings 3</vt:lpstr>
      <vt:lpstr>Office Theme</vt:lpstr>
      <vt:lpstr>Strategic Planning and Performance Group of the Department of Health</vt:lpstr>
      <vt:lpstr>Areas to be covered today</vt:lpstr>
      <vt:lpstr>Part 1- HSC structures</vt:lpstr>
      <vt:lpstr>Main roles</vt:lpstr>
      <vt:lpstr>Main roles</vt:lpstr>
      <vt:lpstr>Main roles</vt:lpstr>
      <vt:lpstr>Main roles</vt:lpstr>
      <vt:lpstr>Business Services Organisation ‘BSO’</vt:lpstr>
      <vt:lpstr>Minimum Standards for Dental  Care and Treatment (Dept. of Health)</vt:lpstr>
      <vt:lpstr>General Dental Services  Regulations  (Terms of Service)</vt:lpstr>
      <vt:lpstr>General Dental Services Regulations  (Terms of Service)</vt:lpstr>
      <vt:lpstr>Statement of Dental Remuneration</vt:lpstr>
      <vt:lpstr>PowerPoint Presentation</vt:lpstr>
      <vt:lpstr>PowerPoint Presentation</vt:lpstr>
      <vt:lpstr>GDPs– how to access information</vt:lpstr>
      <vt:lpstr>Local Dental Committee</vt:lpstr>
      <vt:lpstr>SPPG Office Contact Numbers: </vt:lpstr>
      <vt:lpstr>PowerPoint Presentation</vt:lpstr>
      <vt:lpstr>GDS Income</vt:lpstr>
      <vt:lpstr>GDS Income</vt:lpstr>
      <vt:lpstr>HSC Pension Scheme</vt:lpstr>
      <vt:lpstr>Individual payments</vt:lpstr>
      <vt:lpstr>Practice payments</vt:lpstr>
      <vt:lpstr>The BSO Dental Portal   </vt:lpstr>
      <vt:lpstr>PowerPoint Presentation</vt:lpstr>
      <vt:lpstr>Leaving practice - GDC</vt:lpstr>
      <vt:lpstr>PowerPoint Presentation</vt:lpstr>
      <vt:lpstr>PowerPoint Presentation</vt:lpstr>
      <vt:lpstr>Why do we need clinical records?</vt:lpstr>
      <vt:lpstr>Riskwise Jan 2017</vt:lpstr>
      <vt:lpstr>Who is the third party ?</vt:lpstr>
      <vt:lpstr>Patient Record Definition</vt:lpstr>
      <vt:lpstr>Referral Dental Services</vt:lpstr>
      <vt:lpstr>What the RDS looks like</vt:lpstr>
      <vt:lpstr> Learning points from recent reviews</vt:lpstr>
      <vt:lpstr>PowerPoint Presentation</vt:lpstr>
      <vt:lpstr>PowerPoint Presentation</vt:lpstr>
      <vt:lpstr>Who is selected for a probity review?</vt:lpstr>
      <vt:lpstr>PowerPoint Presentation</vt:lpstr>
      <vt:lpstr>Codes to look out for</vt:lpstr>
      <vt:lpstr>Codes (continued)</vt:lpstr>
      <vt:lpstr>Prior Approval Process</vt:lpstr>
      <vt:lpstr>Dental Committee</vt:lpstr>
      <vt:lpstr>Management  of Underperformance</vt:lpstr>
      <vt:lpstr>PowerPoint Presentation</vt:lpstr>
      <vt:lpstr>Individual responsibilities </vt:lpstr>
      <vt:lpstr>PowerPoint Presentation</vt:lpstr>
      <vt:lpstr>IR(ME)R 2000</vt:lpstr>
      <vt:lpstr>Grading</vt:lpstr>
      <vt:lpstr> Regulations on X-Ray Use  - IRR17 and IRMER18  </vt:lpstr>
      <vt:lpstr>Data handling and data security</vt:lpstr>
      <vt:lpstr> General Data Protection  Regulation  (GDPR)  </vt:lpstr>
      <vt:lpstr>PowerPoint Presentation</vt:lpstr>
      <vt:lpstr>Mixing HS and Private treatment</vt:lpstr>
      <vt:lpstr>Charging additional fees (NHS +)</vt:lpstr>
      <vt:lpstr>Conscious sedation </vt:lpstr>
      <vt:lpstr>Other areas of individual responsibility</vt:lpstr>
      <vt:lpstr> EU directive: Article 10 of the Minimata  Convention  </vt:lpstr>
      <vt:lpstr>PowerPoint Presentation</vt:lpstr>
      <vt:lpstr>Out of Hours Arrangements</vt:lpstr>
      <vt:lpstr>OOH continued</vt:lpstr>
      <vt:lpstr>PowerPoint Presentation</vt:lpstr>
      <vt:lpstr>PowerPoint Presentation</vt:lpstr>
      <vt:lpstr>PowerPoint Presentation</vt:lpstr>
      <vt:lpstr>PowerPoint Presentation</vt:lpstr>
      <vt:lpstr>PowerPoint Presentation</vt:lpstr>
      <vt:lpstr>Complaints</vt:lpstr>
      <vt:lpstr>Referrals</vt:lpstr>
      <vt:lpstr>Occupational Health</vt:lpstr>
      <vt:lpstr> Occupational Health Services </vt:lpstr>
      <vt:lpstr>PowerPoint Presentation</vt:lpstr>
      <vt:lpstr>Introduction of IOTN </vt:lpstr>
      <vt:lpstr>PowerPoint Presentation</vt:lpstr>
      <vt:lpstr>PowerPoint Presentation</vt:lpstr>
      <vt:lpstr> What can dentists prescribe? </vt:lpstr>
      <vt:lpstr>Points to Consider when Prescribing</vt:lpstr>
      <vt:lpstr>Useful references and authoritative guidance</vt:lpstr>
      <vt:lpstr>Writing Prescriptions</vt:lpstr>
      <vt:lpstr>PowerPoint Presentation</vt:lpstr>
      <vt:lpstr>Health Service and Private Patients</vt:lpstr>
      <vt:lpstr>PowerPoint Presentation</vt:lpstr>
      <vt:lpstr>PowerPoint Presentation</vt:lpstr>
      <vt:lpstr>BSO Prescription order process</vt:lpstr>
      <vt:lpstr>Private Patient Prescription  Forms for CDs     </vt:lpstr>
      <vt:lpstr>Prescription Security</vt:lpstr>
      <vt:lpstr>PowerPoint Presentation</vt:lpstr>
      <vt:lpstr>Prescription Costs  </vt:lpstr>
      <vt:lpstr>CD Monitoring</vt:lpstr>
      <vt:lpstr>PowerPoint Presentation</vt:lpstr>
      <vt:lpstr>If the worst happens!</vt:lpstr>
      <vt:lpstr>PowerPoint Presentation</vt:lpstr>
      <vt:lpstr>PowerPoint Presentation</vt:lpstr>
      <vt:lpstr>PowerPoint Presentation</vt:lpstr>
      <vt:lpstr>PowerPoint Presentation</vt:lpstr>
      <vt:lpstr>Observation of antibiotic resistance</vt:lpstr>
      <vt:lpstr>Full details on BSO website</vt:lpstr>
      <vt:lpstr>Useful websites</vt:lpstr>
      <vt:lpstr>Contact Numbers: </vt:lpstr>
      <vt:lpstr>Thank you for your attention </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Kelly</dc:creator>
  <cp:lastModifiedBy>Gerry Cleary</cp:lastModifiedBy>
  <cp:revision>127</cp:revision>
  <dcterms:created xsi:type="dcterms:W3CDTF">2022-03-04T11:19:04Z</dcterms:created>
  <dcterms:modified xsi:type="dcterms:W3CDTF">2026-03-10T09:58:57Z</dcterms:modified>
</cp:coreProperties>
</file>